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0" r:id="rId1"/>
    <p:sldMasterId id="2147483721" r:id="rId2"/>
  </p:sldMasterIdLst>
  <p:notesMasterIdLst>
    <p:notesMasterId r:id="rId29"/>
  </p:notesMasterIdLst>
  <p:handoutMasterIdLst>
    <p:handoutMasterId r:id="rId30"/>
  </p:handoutMasterIdLst>
  <p:sldIdLst>
    <p:sldId id="313" r:id="rId3"/>
    <p:sldId id="424" r:id="rId4"/>
    <p:sldId id="321" r:id="rId5"/>
    <p:sldId id="269" r:id="rId6"/>
    <p:sldId id="281" r:id="rId7"/>
    <p:sldId id="320" r:id="rId8"/>
    <p:sldId id="284" r:id="rId9"/>
    <p:sldId id="419" r:id="rId10"/>
    <p:sldId id="285" r:id="rId11"/>
    <p:sldId id="413" r:id="rId12"/>
    <p:sldId id="319" r:id="rId13"/>
    <p:sldId id="423" r:id="rId14"/>
    <p:sldId id="426" r:id="rId15"/>
    <p:sldId id="290" r:id="rId16"/>
    <p:sldId id="291" r:id="rId17"/>
    <p:sldId id="316" r:id="rId18"/>
    <p:sldId id="305" r:id="rId19"/>
    <p:sldId id="303" r:id="rId20"/>
    <p:sldId id="304" r:id="rId21"/>
    <p:sldId id="322" r:id="rId22"/>
    <p:sldId id="311" r:id="rId23"/>
    <p:sldId id="318" r:id="rId24"/>
    <p:sldId id="418" r:id="rId25"/>
    <p:sldId id="323" r:id="rId26"/>
    <p:sldId id="427" r:id="rId27"/>
    <p:sldId id="338" r:id="rId28"/>
  </p:sldIdLst>
  <p:sldSz cx="9144000" cy="5143500" type="screen16x9"/>
  <p:notesSz cx="6807200" cy="99393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96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92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688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5850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EAF2D2D-4444-4012-811B-710A0B3CA62D}">
          <p14:sldIdLst>
            <p14:sldId id="313"/>
            <p14:sldId id="424"/>
            <p14:sldId id="321"/>
            <p14:sldId id="269"/>
            <p14:sldId id="281"/>
            <p14:sldId id="320"/>
            <p14:sldId id="284"/>
            <p14:sldId id="419"/>
            <p14:sldId id="285"/>
            <p14:sldId id="413"/>
            <p14:sldId id="319"/>
            <p14:sldId id="423"/>
            <p14:sldId id="426"/>
            <p14:sldId id="290"/>
            <p14:sldId id="291"/>
            <p14:sldId id="316"/>
            <p14:sldId id="305"/>
            <p14:sldId id="303"/>
            <p14:sldId id="304"/>
            <p14:sldId id="322"/>
            <p14:sldId id="311"/>
            <p14:sldId id="318"/>
            <p14:sldId id="418"/>
            <p14:sldId id="323"/>
            <p14:sldId id="42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3" pos="204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orient="horz" pos="2935" userDrawn="1">
          <p15:clr>
            <a:srgbClr val="A4A3A4"/>
          </p15:clr>
        </p15:guide>
        <p15:guide id="6" orient="horz" pos="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Butler" initials="CB" lastIdx="1" clrIdx="0">
    <p:extLst>
      <p:ext uri="{19B8F6BF-5375-455C-9EA6-DF929625EA0E}">
        <p15:presenceInfo xmlns:p15="http://schemas.microsoft.com/office/powerpoint/2012/main" userId="S-1-5-21-3551082461-2956287668-3354459903-2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45"/>
    <a:srgbClr val="FF9933"/>
    <a:srgbClr val="5FB846"/>
    <a:srgbClr val="151E47"/>
    <a:srgbClr val="1C75BC"/>
    <a:srgbClr val="A64995"/>
    <a:srgbClr val="FBC200"/>
    <a:srgbClr val="384049"/>
    <a:srgbClr val="E8E8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1" autoAdjust="0"/>
    <p:restoredTop sz="92308" autoAdjust="0"/>
  </p:normalViewPr>
  <p:slideViewPr>
    <p:cSldViewPr showGuides="1">
      <p:cViewPr varScale="1">
        <p:scale>
          <a:sx n="135" d="100"/>
          <a:sy n="135" d="100"/>
        </p:scale>
        <p:origin x="996" y="126"/>
      </p:cViewPr>
      <p:guideLst>
        <p:guide pos="204"/>
        <p:guide pos="5556"/>
        <p:guide orient="horz" pos="2935"/>
        <p:guide orient="horz" pos="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908DB-F00D-44ED-B47D-B2C1F0CF959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4A99E02-0EE4-47C3-AB14-2985A21A17AA}">
      <dgm:prSet phldrT="[Text]" custT="1"/>
      <dgm:spPr>
        <a:solidFill>
          <a:schemeClr val="tx2"/>
        </a:solidFill>
        <a:ln w="38100"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AU" sz="18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r>
            <a:rPr lang="en-AU" sz="2000" b="1" dirty="0">
              <a:latin typeface="Arial" panose="020B0604020202020204" pitchFamily="34" charset="0"/>
              <a:cs typeface="Arial" panose="020B0604020202020204" pitchFamily="34" charset="0"/>
            </a:rPr>
            <a:t>Accept your offer</a:t>
          </a:r>
        </a:p>
      </dgm:t>
    </dgm:pt>
    <dgm:pt modelId="{86A8E832-F8E4-4E65-91D6-AD561145AF7F}" type="parTrans" cxnId="{E2A1A7EC-524A-4F08-AC55-099853E89729}">
      <dgm:prSet/>
      <dgm:spPr/>
      <dgm:t>
        <a:bodyPr/>
        <a:lstStyle/>
        <a:p>
          <a:endParaRPr lang="en-AU"/>
        </a:p>
      </dgm:t>
    </dgm:pt>
    <dgm:pt modelId="{DC9AECBA-F376-4096-B89F-88CD3DFA2E20}" type="sibTrans" cxnId="{E2A1A7EC-524A-4F08-AC55-099853E89729}">
      <dgm:prSet/>
      <dgm:spPr/>
      <dgm:t>
        <a:bodyPr/>
        <a:lstStyle/>
        <a:p>
          <a:endParaRPr lang="en-AU"/>
        </a:p>
      </dgm:t>
    </dgm:pt>
    <dgm:pt modelId="{C5CD0454-630B-4BCE-9A94-517FEEEB6CE0}">
      <dgm:prSet phldrT="[Text]" custT="1"/>
      <dgm:spPr>
        <a:solidFill>
          <a:schemeClr val="tx2"/>
        </a:solidFill>
        <a:ln w="38100"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AU" sz="18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r>
            <a:rPr lang="en-AU" sz="2000" b="1" dirty="0">
              <a:latin typeface="Arial" panose="020B0604020202020204" pitchFamily="34" charset="0"/>
              <a:cs typeface="Arial" panose="020B0604020202020204" pitchFamily="34" charset="0"/>
            </a:rPr>
            <a:t>Remove offer Change your preferences</a:t>
          </a:r>
        </a:p>
      </dgm:t>
    </dgm:pt>
    <dgm:pt modelId="{A98F21D2-2C5D-46CE-824C-B718DC87E140}" type="parTrans" cxnId="{95D77EAD-CA9E-41E8-AE43-0835D9C7EC20}">
      <dgm:prSet/>
      <dgm:spPr/>
      <dgm:t>
        <a:bodyPr/>
        <a:lstStyle/>
        <a:p>
          <a:endParaRPr lang="en-AU"/>
        </a:p>
      </dgm:t>
    </dgm:pt>
    <dgm:pt modelId="{A107C2F3-FA3C-40BD-AB6E-F555501F946A}" type="sibTrans" cxnId="{95D77EAD-CA9E-41E8-AE43-0835D9C7EC20}">
      <dgm:prSet/>
      <dgm:spPr/>
      <dgm:t>
        <a:bodyPr/>
        <a:lstStyle/>
        <a:p>
          <a:endParaRPr lang="en-AU"/>
        </a:p>
      </dgm:t>
    </dgm:pt>
    <dgm:pt modelId="{7889831D-A1A1-4A4E-A90A-B699ED4867FB}">
      <dgm:prSet phldrT="[Text]" custT="1"/>
      <dgm:spPr>
        <a:solidFill>
          <a:schemeClr val="tx2"/>
        </a:solidFill>
        <a:ln w="38100"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AU" sz="1800" b="1" u="none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r>
            <a:rPr lang="en-AU" sz="2000" b="1" dirty="0">
              <a:latin typeface="Arial" panose="020B0604020202020204" pitchFamily="34" charset="0"/>
              <a:cs typeface="Arial" panose="020B0604020202020204" pitchFamily="34" charset="0"/>
            </a:rPr>
            <a:t>Receive an offer</a:t>
          </a:r>
        </a:p>
      </dgm:t>
    </dgm:pt>
    <dgm:pt modelId="{471CE22C-B650-45E1-81E5-8E9BD1DB5881}" type="parTrans" cxnId="{CB99868F-9412-4941-A1C1-6B27CF097475}">
      <dgm:prSet/>
      <dgm:spPr/>
      <dgm:t>
        <a:bodyPr/>
        <a:lstStyle/>
        <a:p>
          <a:endParaRPr lang="en-AU"/>
        </a:p>
      </dgm:t>
    </dgm:pt>
    <dgm:pt modelId="{C193EAAE-58EB-4DF4-91FA-A22B3107A1DE}" type="sibTrans" cxnId="{CB99868F-9412-4941-A1C1-6B27CF097475}">
      <dgm:prSet/>
      <dgm:spPr/>
      <dgm:t>
        <a:bodyPr/>
        <a:lstStyle/>
        <a:p>
          <a:endParaRPr lang="en-AU"/>
        </a:p>
      </dgm:t>
    </dgm:pt>
    <dgm:pt modelId="{2E998BD0-00AF-4A48-AA63-7A7B6677263B}" type="pres">
      <dgm:prSet presAssocID="{84E908DB-F00D-44ED-B47D-B2C1F0CF959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60363-8BE7-410D-93EC-604F27E5B5A2}" type="pres">
      <dgm:prSet presAssocID="{84E908DB-F00D-44ED-B47D-B2C1F0CF9599}" presName="wedge1" presStyleLbl="node1" presStyleIdx="0" presStyleCnt="3" custAng="0"/>
      <dgm:spPr/>
      <dgm:t>
        <a:bodyPr/>
        <a:lstStyle/>
        <a:p>
          <a:endParaRPr lang="en-US"/>
        </a:p>
      </dgm:t>
    </dgm:pt>
    <dgm:pt modelId="{0EDB4203-6175-4E4D-BE13-DFCF0F78CD90}" type="pres">
      <dgm:prSet presAssocID="{84E908DB-F00D-44ED-B47D-B2C1F0CF9599}" presName="dummy1a" presStyleCnt="0"/>
      <dgm:spPr/>
    </dgm:pt>
    <dgm:pt modelId="{7D3CA993-CF0E-4026-9356-96AFA5F0B3F9}" type="pres">
      <dgm:prSet presAssocID="{84E908DB-F00D-44ED-B47D-B2C1F0CF9599}" presName="dummy1b" presStyleCnt="0"/>
      <dgm:spPr/>
    </dgm:pt>
    <dgm:pt modelId="{6E49EE1F-51A4-4900-B020-779C76781883}" type="pres">
      <dgm:prSet presAssocID="{84E908DB-F00D-44ED-B47D-B2C1F0CF959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29678-5FC3-4CE1-9732-EE9F74A05445}" type="pres">
      <dgm:prSet presAssocID="{84E908DB-F00D-44ED-B47D-B2C1F0CF9599}" presName="wedge2" presStyleLbl="node1" presStyleIdx="1" presStyleCnt="3"/>
      <dgm:spPr/>
      <dgm:t>
        <a:bodyPr/>
        <a:lstStyle/>
        <a:p>
          <a:endParaRPr lang="en-US"/>
        </a:p>
      </dgm:t>
    </dgm:pt>
    <dgm:pt modelId="{451E5F56-6E84-4088-81DA-B3792739A3F8}" type="pres">
      <dgm:prSet presAssocID="{84E908DB-F00D-44ED-B47D-B2C1F0CF9599}" presName="dummy2a" presStyleCnt="0"/>
      <dgm:spPr/>
    </dgm:pt>
    <dgm:pt modelId="{A5F157B1-804F-4AA9-9C32-208E0BA47217}" type="pres">
      <dgm:prSet presAssocID="{84E908DB-F00D-44ED-B47D-B2C1F0CF9599}" presName="dummy2b" presStyleCnt="0"/>
      <dgm:spPr/>
    </dgm:pt>
    <dgm:pt modelId="{06108566-6C87-49E9-925C-03AB817FF8B7}" type="pres">
      <dgm:prSet presAssocID="{84E908DB-F00D-44ED-B47D-B2C1F0CF959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25DA2-8079-42DF-9600-BF62BA01C3E0}" type="pres">
      <dgm:prSet presAssocID="{84E908DB-F00D-44ED-B47D-B2C1F0CF9599}" presName="wedge3" presStyleLbl="node1" presStyleIdx="2" presStyleCnt="3"/>
      <dgm:spPr/>
      <dgm:t>
        <a:bodyPr/>
        <a:lstStyle/>
        <a:p>
          <a:endParaRPr lang="en-US"/>
        </a:p>
      </dgm:t>
    </dgm:pt>
    <dgm:pt modelId="{CB535877-6721-403D-8393-0DF777D52B1C}" type="pres">
      <dgm:prSet presAssocID="{84E908DB-F00D-44ED-B47D-B2C1F0CF9599}" presName="dummy3a" presStyleCnt="0"/>
      <dgm:spPr/>
    </dgm:pt>
    <dgm:pt modelId="{685AFB2B-BE1B-41F4-9348-8DA831E74A74}" type="pres">
      <dgm:prSet presAssocID="{84E908DB-F00D-44ED-B47D-B2C1F0CF9599}" presName="dummy3b" presStyleCnt="0"/>
      <dgm:spPr/>
    </dgm:pt>
    <dgm:pt modelId="{EECE33DE-7D70-40E6-AD28-6D5E81934EFA}" type="pres">
      <dgm:prSet presAssocID="{84E908DB-F00D-44ED-B47D-B2C1F0CF959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73C8E-179E-4451-9F20-CF1791B8E289}" type="pres">
      <dgm:prSet presAssocID="{DC9AECBA-F376-4096-B89F-88CD3DFA2E20}" presName="arrowWedge1" presStyleLbl="fgSibTrans2D1" presStyleIdx="0" presStyleCnt="3"/>
      <dgm:spPr>
        <a:solidFill>
          <a:schemeClr val="bg2"/>
        </a:solidFill>
      </dgm:spPr>
    </dgm:pt>
    <dgm:pt modelId="{FDC3BE4C-262E-4326-9CAD-04CABA047CCA}" type="pres">
      <dgm:prSet presAssocID="{A107C2F3-FA3C-40BD-AB6E-F555501F946A}" presName="arrowWedge2" presStyleLbl="fgSibTrans2D1" presStyleIdx="1" presStyleCnt="3" custLinFactNeighborX="-318" custLinFactNeighborY="340"/>
      <dgm:spPr>
        <a:solidFill>
          <a:schemeClr val="bg2"/>
        </a:solidFill>
      </dgm:spPr>
    </dgm:pt>
    <dgm:pt modelId="{685F0A6E-06E7-4272-B750-B0DFC149D678}" type="pres">
      <dgm:prSet presAssocID="{C193EAAE-58EB-4DF4-91FA-A22B3107A1DE}" presName="arrowWedge3" presStyleLbl="fgSibTrans2D1" presStyleIdx="2" presStyleCnt="3"/>
      <dgm:spPr>
        <a:solidFill>
          <a:schemeClr val="bg2"/>
        </a:solidFill>
      </dgm:spPr>
    </dgm:pt>
  </dgm:ptLst>
  <dgm:cxnLst>
    <dgm:cxn modelId="{CD8A6F6D-7129-4161-9D27-D59B191D28EF}" type="presOf" srcId="{7889831D-A1A1-4A4E-A90A-B699ED4867FB}" destId="{EECE33DE-7D70-40E6-AD28-6D5E81934EFA}" srcOrd="1" destOrd="0" presId="urn:microsoft.com/office/officeart/2005/8/layout/cycle8"/>
    <dgm:cxn modelId="{495DFD7A-393E-4940-BFDB-6778843D0CE2}" type="presOf" srcId="{C5CD0454-630B-4BCE-9A94-517FEEEB6CE0}" destId="{06108566-6C87-49E9-925C-03AB817FF8B7}" srcOrd="1" destOrd="0" presId="urn:microsoft.com/office/officeart/2005/8/layout/cycle8"/>
    <dgm:cxn modelId="{10E7A9CA-A64B-4AAE-9489-02AF9468A1A5}" type="presOf" srcId="{44A99E02-0EE4-47C3-AB14-2985A21A17AA}" destId="{53460363-8BE7-410D-93EC-604F27E5B5A2}" srcOrd="0" destOrd="0" presId="urn:microsoft.com/office/officeart/2005/8/layout/cycle8"/>
    <dgm:cxn modelId="{95D77EAD-CA9E-41E8-AE43-0835D9C7EC20}" srcId="{84E908DB-F00D-44ED-B47D-B2C1F0CF9599}" destId="{C5CD0454-630B-4BCE-9A94-517FEEEB6CE0}" srcOrd="1" destOrd="0" parTransId="{A98F21D2-2C5D-46CE-824C-B718DC87E140}" sibTransId="{A107C2F3-FA3C-40BD-AB6E-F555501F946A}"/>
    <dgm:cxn modelId="{590AED05-CCFA-4F89-B596-065B4AAF96C1}" type="presOf" srcId="{7889831D-A1A1-4A4E-A90A-B699ED4867FB}" destId="{5B125DA2-8079-42DF-9600-BF62BA01C3E0}" srcOrd="0" destOrd="0" presId="urn:microsoft.com/office/officeart/2005/8/layout/cycle8"/>
    <dgm:cxn modelId="{FC4A4C83-B0BD-48BB-BF3A-F8DB8DF361F7}" type="presOf" srcId="{C5CD0454-630B-4BCE-9A94-517FEEEB6CE0}" destId="{F3829678-5FC3-4CE1-9732-EE9F74A05445}" srcOrd="0" destOrd="0" presId="urn:microsoft.com/office/officeart/2005/8/layout/cycle8"/>
    <dgm:cxn modelId="{D80867F8-A795-4AE7-8584-D7CE9A6D3E1A}" type="presOf" srcId="{84E908DB-F00D-44ED-B47D-B2C1F0CF9599}" destId="{2E998BD0-00AF-4A48-AA63-7A7B6677263B}" srcOrd="0" destOrd="0" presId="urn:microsoft.com/office/officeart/2005/8/layout/cycle8"/>
    <dgm:cxn modelId="{CB99868F-9412-4941-A1C1-6B27CF097475}" srcId="{84E908DB-F00D-44ED-B47D-B2C1F0CF9599}" destId="{7889831D-A1A1-4A4E-A90A-B699ED4867FB}" srcOrd="2" destOrd="0" parTransId="{471CE22C-B650-45E1-81E5-8E9BD1DB5881}" sibTransId="{C193EAAE-58EB-4DF4-91FA-A22B3107A1DE}"/>
    <dgm:cxn modelId="{DD456989-CBC0-4DBD-8ACE-F6CBB6BBBCF9}" type="presOf" srcId="{44A99E02-0EE4-47C3-AB14-2985A21A17AA}" destId="{6E49EE1F-51A4-4900-B020-779C76781883}" srcOrd="1" destOrd="0" presId="urn:microsoft.com/office/officeart/2005/8/layout/cycle8"/>
    <dgm:cxn modelId="{E2A1A7EC-524A-4F08-AC55-099853E89729}" srcId="{84E908DB-F00D-44ED-B47D-B2C1F0CF9599}" destId="{44A99E02-0EE4-47C3-AB14-2985A21A17AA}" srcOrd="0" destOrd="0" parTransId="{86A8E832-F8E4-4E65-91D6-AD561145AF7F}" sibTransId="{DC9AECBA-F376-4096-B89F-88CD3DFA2E20}"/>
    <dgm:cxn modelId="{E561D5EC-FB05-4D4C-8DC6-F6582B5FC779}" type="presParOf" srcId="{2E998BD0-00AF-4A48-AA63-7A7B6677263B}" destId="{53460363-8BE7-410D-93EC-604F27E5B5A2}" srcOrd="0" destOrd="0" presId="urn:microsoft.com/office/officeart/2005/8/layout/cycle8"/>
    <dgm:cxn modelId="{1C59F019-88C0-48B1-BFC6-976B60BBA3F7}" type="presParOf" srcId="{2E998BD0-00AF-4A48-AA63-7A7B6677263B}" destId="{0EDB4203-6175-4E4D-BE13-DFCF0F78CD90}" srcOrd="1" destOrd="0" presId="urn:microsoft.com/office/officeart/2005/8/layout/cycle8"/>
    <dgm:cxn modelId="{91C94134-8949-4DC6-9376-FCF11E037F2F}" type="presParOf" srcId="{2E998BD0-00AF-4A48-AA63-7A7B6677263B}" destId="{7D3CA993-CF0E-4026-9356-96AFA5F0B3F9}" srcOrd="2" destOrd="0" presId="urn:microsoft.com/office/officeart/2005/8/layout/cycle8"/>
    <dgm:cxn modelId="{3F89EE09-EF63-4BBD-857D-2C931A863233}" type="presParOf" srcId="{2E998BD0-00AF-4A48-AA63-7A7B6677263B}" destId="{6E49EE1F-51A4-4900-B020-779C76781883}" srcOrd="3" destOrd="0" presId="urn:microsoft.com/office/officeart/2005/8/layout/cycle8"/>
    <dgm:cxn modelId="{1BBFDF6B-955E-4363-93D9-BF12303A3603}" type="presParOf" srcId="{2E998BD0-00AF-4A48-AA63-7A7B6677263B}" destId="{F3829678-5FC3-4CE1-9732-EE9F74A05445}" srcOrd="4" destOrd="0" presId="urn:microsoft.com/office/officeart/2005/8/layout/cycle8"/>
    <dgm:cxn modelId="{453D0065-1C1D-4BEC-9885-76314D057A33}" type="presParOf" srcId="{2E998BD0-00AF-4A48-AA63-7A7B6677263B}" destId="{451E5F56-6E84-4088-81DA-B3792739A3F8}" srcOrd="5" destOrd="0" presId="urn:microsoft.com/office/officeart/2005/8/layout/cycle8"/>
    <dgm:cxn modelId="{FF6832A7-CBCE-46D2-AFA8-EF8CEEC6277D}" type="presParOf" srcId="{2E998BD0-00AF-4A48-AA63-7A7B6677263B}" destId="{A5F157B1-804F-4AA9-9C32-208E0BA47217}" srcOrd="6" destOrd="0" presId="urn:microsoft.com/office/officeart/2005/8/layout/cycle8"/>
    <dgm:cxn modelId="{97C2C54D-A6E3-4A3F-B871-CC2A2EED7400}" type="presParOf" srcId="{2E998BD0-00AF-4A48-AA63-7A7B6677263B}" destId="{06108566-6C87-49E9-925C-03AB817FF8B7}" srcOrd="7" destOrd="0" presId="urn:microsoft.com/office/officeart/2005/8/layout/cycle8"/>
    <dgm:cxn modelId="{255B30B9-5503-4E35-B897-401EC85ED8F0}" type="presParOf" srcId="{2E998BD0-00AF-4A48-AA63-7A7B6677263B}" destId="{5B125DA2-8079-42DF-9600-BF62BA01C3E0}" srcOrd="8" destOrd="0" presId="urn:microsoft.com/office/officeart/2005/8/layout/cycle8"/>
    <dgm:cxn modelId="{DE0BA819-73D4-494C-85E5-A654EB850CF1}" type="presParOf" srcId="{2E998BD0-00AF-4A48-AA63-7A7B6677263B}" destId="{CB535877-6721-403D-8393-0DF777D52B1C}" srcOrd="9" destOrd="0" presId="urn:microsoft.com/office/officeart/2005/8/layout/cycle8"/>
    <dgm:cxn modelId="{C9ABE91E-0F6C-4875-9E63-B382CDC22C5F}" type="presParOf" srcId="{2E998BD0-00AF-4A48-AA63-7A7B6677263B}" destId="{685AFB2B-BE1B-41F4-9348-8DA831E74A74}" srcOrd="10" destOrd="0" presId="urn:microsoft.com/office/officeart/2005/8/layout/cycle8"/>
    <dgm:cxn modelId="{91A0F1D5-5F51-47F9-B009-4902F299E7BB}" type="presParOf" srcId="{2E998BD0-00AF-4A48-AA63-7A7B6677263B}" destId="{EECE33DE-7D70-40E6-AD28-6D5E81934EFA}" srcOrd="11" destOrd="0" presId="urn:microsoft.com/office/officeart/2005/8/layout/cycle8"/>
    <dgm:cxn modelId="{0262D3FC-7C36-4A32-B59E-3CA0A35DFDAC}" type="presParOf" srcId="{2E998BD0-00AF-4A48-AA63-7A7B6677263B}" destId="{10873C8E-179E-4451-9F20-CF1791B8E289}" srcOrd="12" destOrd="0" presId="urn:microsoft.com/office/officeart/2005/8/layout/cycle8"/>
    <dgm:cxn modelId="{0C33F657-A6C3-40D0-83CE-B6CB694A2E2B}" type="presParOf" srcId="{2E998BD0-00AF-4A48-AA63-7A7B6677263B}" destId="{FDC3BE4C-262E-4326-9CAD-04CABA047CCA}" srcOrd="13" destOrd="0" presId="urn:microsoft.com/office/officeart/2005/8/layout/cycle8"/>
    <dgm:cxn modelId="{2CEA6B49-4082-4BFD-A5F1-B3D841A012E4}" type="presParOf" srcId="{2E998BD0-00AF-4A48-AA63-7A7B6677263B}" destId="{685F0A6E-06E7-4272-B750-B0DFC149D67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60363-8BE7-410D-93EC-604F27E5B5A2}">
      <dsp:nvSpPr>
        <dsp:cNvPr id="0" name=""/>
        <dsp:cNvSpPr/>
      </dsp:nvSpPr>
      <dsp:spPr>
        <a:xfrm>
          <a:off x="1274505" y="304233"/>
          <a:ext cx="3931636" cy="3931636"/>
        </a:xfrm>
        <a:prstGeom prst="pie">
          <a:avLst>
            <a:gd name="adj1" fmla="val 16200000"/>
            <a:gd name="adj2" fmla="val 1800000"/>
          </a:avLst>
        </a:prstGeom>
        <a:solidFill>
          <a:schemeClr val="tx2"/>
        </a:solidFill>
        <a:ln w="381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>
              <a:latin typeface="Arial" panose="020B0604020202020204" pitchFamily="34" charset="0"/>
              <a:cs typeface="Arial" panose="020B0604020202020204" pitchFamily="34" charset="0"/>
            </a:rPr>
            <a:t>Accept your offer</a:t>
          </a:r>
        </a:p>
      </dsp:txBody>
      <dsp:txXfrm>
        <a:off x="3346571" y="1137366"/>
        <a:ext cx="1404156" cy="1170130"/>
      </dsp:txXfrm>
    </dsp:sp>
    <dsp:sp modelId="{F3829678-5FC3-4CE1-9732-EE9F74A05445}">
      <dsp:nvSpPr>
        <dsp:cNvPr id="0" name=""/>
        <dsp:cNvSpPr/>
      </dsp:nvSpPr>
      <dsp:spPr>
        <a:xfrm>
          <a:off x="1193532" y="444649"/>
          <a:ext cx="3931636" cy="3931636"/>
        </a:xfrm>
        <a:prstGeom prst="pie">
          <a:avLst>
            <a:gd name="adj1" fmla="val 1800000"/>
            <a:gd name="adj2" fmla="val 9000000"/>
          </a:avLst>
        </a:prstGeom>
        <a:solidFill>
          <a:schemeClr val="tx2"/>
        </a:solidFill>
        <a:ln w="381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Remove offer Change your preferences</a:t>
          </a:r>
        </a:p>
      </dsp:txBody>
      <dsp:txXfrm>
        <a:off x="2129636" y="2995532"/>
        <a:ext cx="2106234" cy="1029714"/>
      </dsp:txXfrm>
    </dsp:sp>
    <dsp:sp modelId="{5B125DA2-8079-42DF-9600-BF62BA01C3E0}">
      <dsp:nvSpPr>
        <dsp:cNvPr id="0" name=""/>
        <dsp:cNvSpPr/>
      </dsp:nvSpPr>
      <dsp:spPr>
        <a:xfrm>
          <a:off x="1112559" y="304233"/>
          <a:ext cx="3931636" cy="3931636"/>
        </a:xfrm>
        <a:prstGeom prst="pie">
          <a:avLst>
            <a:gd name="adj1" fmla="val 9000000"/>
            <a:gd name="adj2" fmla="val 16200000"/>
          </a:avLst>
        </a:prstGeom>
        <a:solidFill>
          <a:schemeClr val="tx2"/>
        </a:solidFill>
        <a:ln w="381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u="none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Receive an offer</a:t>
          </a:r>
        </a:p>
      </dsp:txBody>
      <dsp:txXfrm>
        <a:off x="1567974" y="1137366"/>
        <a:ext cx="1404156" cy="1170130"/>
      </dsp:txXfrm>
    </dsp:sp>
    <dsp:sp modelId="{10873C8E-179E-4451-9F20-CF1791B8E289}">
      <dsp:nvSpPr>
        <dsp:cNvPr id="0" name=""/>
        <dsp:cNvSpPr/>
      </dsp:nvSpPr>
      <dsp:spPr>
        <a:xfrm>
          <a:off x="1031443" y="60846"/>
          <a:ext cx="4418410" cy="441841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3BE4C-262E-4326-9CAD-04CABA047CCA}">
      <dsp:nvSpPr>
        <dsp:cNvPr id="0" name=""/>
        <dsp:cNvSpPr/>
      </dsp:nvSpPr>
      <dsp:spPr>
        <a:xfrm>
          <a:off x="936095" y="216036"/>
          <a:ext cx="4418410" cy="441841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F0A6E-06E7-4272-B750-B0DFC149D678}">
      <dsp:nvSpPr>
        <dsp:cNvPr id="0" name=""/>
        <dsp:cNvSpPr/>
      </dsp:nvSpPr>
      <dsp:spPr>
        <a:xfrm>
          <a:off x="868848" y="60846"/>
          <a:ext cx="4418410" cy="441841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E2535-FF2B-43F9-B7C5-E927B93B6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317" cy="498873"/>
          </a:xfrm>
          <a:prstGeom prst="rect">
            <a:avLst/>
          </a:prstGeom>
        </p:spPr>
        <p:txBody>
          <a:bodyPr vert="horz" lIns="91542" tIns="45771" rIns="91542" bIns="45771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1CEF5-9347-475C-9AD6-9AB0ABFB4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293" y="2"/>
            <a:ext cx="2950317" cy="498873"/>
          </a:xfrm>
          <a:prstGeom prst="rect">
            <a:avLst/>
          </a:prstGeom>
        </p:spPr>
        <p:txBody>
          <a:bodyPr vert="horz" lIns="91542" tIns="45771" rIns="91542" bIns="45771" rtlCol="0"/>
          <a:lstStyle>
            <a:lvl1pPr algn="r">
              <a:defRPr sz="1200"/>
            </a:lvl1pPr>
          </a:lstStyle>
          <a:p>
            <a:fld id="{B1F7401F-F30F-49C5-9B55-68B1C36E7C01}" type="datetimeFigureOut">
              <a:rPr lang="en-AU" smtClean="0"/>
              <a:t>29/03/2021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A40E9-C8C2-4C78-857F-729DADA4FB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0466"/>
            <a:ext cx="2950317" cy="498873"/>
          </a:xfrm>
          <a:prstGeom prst="rect">
            <a:avLst/>
          </a:prstGeom>
        </p:spPr>
        <p:txBody>
          <a:bodyPr vert="horz" lIns="91542" tIns="45771" rIns="91542" bIns="45771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CB54-8B8C-487D-8E53-2442A20EC4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293" y="9440466"/>
            <a:ext cx="2950317" cy="498873"/>
          </a:xfrm>
          <a:prstGeom prst="rect">
            <a:avLst/>
          </a:prstGeom>
        </p:spPr>
        <p:txBody>
          <a:bodyPr vert="horz" lIns="91542" tIns="45771" rIns="91542" bIns="45771" rtlCol="0" anchor="b"/>
          <a:lstStyle>
            <a:lvl1pPr algn="r">
              <a:defRPr sz="1200"/>
            </a:lvl1pPr>
          </a:lstStyle>
          <a:p>
            <a:fld id="{71BEAAF5-7FE0-461C-8BD9-4D60B9BC60B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693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8-10-05T01:57:49.22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8693"/>
          </a:xfrm>
          <a:prstGeom prst="rect">
            <a:avLst/>
          </a:prstGeom>
        </p:spPr>
        <p:txBody>
          <a:bodyPr vert="horz" lIns="91542" tIns="45771" rIns="91542" bIns="45771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6" cy="498693"/>
          </a:xfrm>
          <a:prstGeom prst="rect">
            <a:avLst/>
          </a:prstGeom>
        </p:spPr>
        <p:txBody>
          <a:bodyPr vert="horz" lIns="91542" tIns="45771" rIns="91542" bIns="45771" rtlCol="0"/>
          <a:lstStyle>
            <a:lvl1pPr algn="r">
              <a:defRPr sz="1200"/>
            </a:lvl1pPr>
          </a:lstStyle>
          <a:p>
            <a:pPr>
              <a:defRPr/>
            </a:pPr>
            <a:fld id="{F58976D1-EE30-4FC4-B36C-419EBE9C0858}" type="datetimeFigureOut">
              <a:rPr lang="en-AU"/>
              <a:pPr>
                <a:defRPr/>
              </a:pPr>
              <a:t>29/03/2021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2" tIns="45771" rIns="91542" bIns="45771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542" tIns="45771" rIns="91542" bIns="4577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542" tIns="45771" rIns="91542" bIns="4577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6" cy="498692"/>
          </a:xfrm>
          <a:prstGeom prst="rect">
            <a:avLst/>
          </a:prstGeom>
        </p:spPr>
        <p:txBody>
          <a:bodyPr vert="horz" lIns="91542" tIns="45771" rIns="91542" bIns="45771" rtlCol="0" anchor="b"/>
          <a:lstStyle>
            <a:lvl1pPr algn="r">
              <a:defRPr sz="1200"/>
            </a:lvl1pPr>
          </a:lstStyle>
          <a:p>
            <a:pPr>
              <a:defRPr/>
            </a:pPr>
            <a:fld id="{C2CBC5D8-E7FB-4779-86B3-51BA2C439DB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1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59475" cy="3352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641" indent="-17164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Good morning and welcome to our PPT training.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777" indent="-2860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273" indent="-22885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981" indent="-22885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9690" indent="-22885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401" indent="-228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109" indent="-228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818" indent="-228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526" indent="-228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F8DB7-6CB2-430F-A041-8CB2F9128FB4}" type="slidenum">
              <a:rPr lang="en-AU" altLang="en-US" smtClean="0"/>
              <a:pPr/>
              <a:t>0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5183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50" b="1" dirty="0"/>
              <a:t>Other</a:t>
            </a:r>
            <a:r>
              <a:rPr lang="en-AU" sz="1050" dirty="0"/>
              <a:t> </a:t>
            </a:r>
            <a:r>
              <a:rPr lang="en-AU" sz="1050" b="1" dirty="0"/>
              <a:t>scholarships</a:t>
            </a:r>
          </a:p>
          <a:p>
            <a:r>
              <a:rPr lang="en-AU" sz="1050" dirty="0"/>
              <a:t>Check with individual institutions for information on the scholarships they offer.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383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dirty="0"/>
              <a:t>Accept any offer you receive: there is no guarantee of another offer.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dirty="0"/>
              <a:t>Follow the </a:t>
            </a:r>
            <a:r>
              <a:rPr lang="en-AU" sz="2400" dirty="0" err="1"/>
              <a:t>uni’s</a:t>
            </a:r>
            <a:r>
              <a:rPr lang="en-AU" sz="2400" dirty="0"/>
              <a:t> instructions on accepting, enrolling and deferment.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dirty="0"/>
              <a:t>To be considered in the next offer round you must:</a:t>
            </a:r>
          </a:p>
          <a:p>
            <a:pPr marL="817200" lvl="1" indent="-457200">
              <a:buClr>
                <a:srgbClr val="00B050"/>
              </a:buClr>
              <a:buFont typeface="+mj-lt"/>
              <a:buAutoNum type="arabicPeriod"/>
            </a:pPr>
            <a:r>
              <a:rPr lang="en-AU" sz="2000" dirty="0"/>
              <a:t>Accept your offer.</a:t>
            </a:r>
          </a:p>
          <a:p>
            <a:pPr marL="817200" lvl="1" indent="-457200">
              <a:buClr>
                <a:srgbClr val="00B050"/>
              </a:buClr>
              <a:buFont typeface="+mj-lt"/>
              <a:buAutoNum type="arabicPeriod"/>
            </a:pPr>
            <a:r>
              <a:rPr lang="en-AU" sz="2000" dirty="0"/>
              <a:t>Remove your offer from your preference list.</a:t>
            </a:r>
          </a:p>
          <a:p>
            <a:pPr marL="817200" lvl="1" indent="-457200">
              <a:buClr>
                <a:srgbClr val="00B050"/>
              </a:buClr>
              <a:buFont typeface="+mj-lt"/>
              <a:buAutoNum type="arabicPeriod"/>
            </a:pPr>
            <a:r>
              <a:rPr lang="en-AU" sz="2000" dirty="0"/>
              <a:t>Change your preferences.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16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AU" dirty="0"/>
              <a:t>UAC processes applications for:</a:t>
            </a:r>
            <a:endParaRPr lang="en-AU" sz="1000" dirty="0"/>
          </a:p>
          <a:p>
            <a:pPr lvl="2"/>
            <a:r>
              <a:rPr lang="en-AU" sz="2000" dirty="0"/>
              <a:t>University Entry</a:t>
            </a:r>
          </a:p>
          <a:p>
            <a:pPr lvl="2"/>
            <a:r>
              <a:rPr lang="en-AU" sz="2000" dirty="0"/>
              <a:t>College Entry</a:t>
            </a:r>
          </a:p>
          <a:p>
            <a:pPr lvl="2"/>
            <a:r>
              <a:rPr lang="en-AU" sz="2000" dirty="0"/>
              <a:t>Schools Recommendation Scheme </a:t>
            </a:r>
          </a:p>
          <a:p>
            <a:pPr lvl="2"/>
            <a:r>
              <a:rPr lang="en-AU" sz="2000" dirty="0"/>
              <a:t>Educational Access Schemes </a:t>
            </a:r>
          </a:p>
          <a:p>
            <a:pPr lvl="2"/>
            <a:r>
              <a:rPr lang="en-AU" sz="2000" dirty="0"/>
              <a:t>Equity Scholarships 	</a:t>
            </a:r>
          </a:p>
          <a:p>
            <a:pPr marL="360000" lvl="2" indent="0">
              <a:buNone/>
            </a:pPr>
            <a:endParaRPr lang="en-AU" sz="2000" dirty="0"/>
          </a:p>
          <a:p>
            <a:pPr marL="0" lvl="1" indent="0">
              <a:buNone/>
            </a:pPr>
            <a:r>
              <a:rPr lang="en-AU" dirty="0"/>
              <a:t>Calculates the ATAR for NSW HSC students.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09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26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dirty="0"/>
              <a:t>Marks need to be adjusted before they can be used to calculate an ATAR.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dirty="0"/>
              <a:t>So no student is neither advantaged or disadvantaged because of their subject choice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dirty="0"/>
              <a:t>Scaling calculates what your mark and your position would be if all courses were studied by all students.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dirty="0"/>
              <a:t>UAC doesn’t scale courses, we scale the students academic abilities within the course.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dirty="0"/>
              <a:t>That’s why some courses have higher scaled means than others.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9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1050" dirty="0"/>
              <a:t>Courses with a high scaled mean tells us that the ability of the students in the course is very high.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1050" dirty="0"/>
              <a:t>Courses with a lower scaled mean tells us that the ability of the students in the course varies from very high to low.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26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18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2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13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050" dirty="0"/>
              <a:t>Additional documentation may be required.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51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C45F953C-2636-4BBA-9338-AC8B7F882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0"/>
            <a:ext cx="9135197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764EDB-17ED-424A-9104-970468B9B4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6103"/>
            <a:ext cx="1316833" cy="1927735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2AB1CD9D-6D39-480E-8DD4-2271DF36D0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5736" y="1436102"/>
            <a:ext cx="5616624" cy="1102519"/>
          </a:xfrm>
          <a:noFill/>
        </p:spPr>
        <p:txBody>
          <a:bodyPr>
            <a:normAutofit fontScale="90000"/>
          </a:bodyPr>
          <a:lstStyle>
            <a:lvl1pPr>
              <a:defRPr lang="en-US" altLang="en-US" sz="4000" b="0" kern="1200" spc="3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The ATAR and</a:t>
            </a:r>
            <a:br>
              <a:rPr lang="en-US" altLang="en-US" dirty="0"/>
            </a:br>
            <a:r>
              <a:rPr lang="en-US" altLang="en-US" dirty="0"/>
              <a:t>subject selection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A09EBC-FE9D-4264-8376-126EA79E455E}"/>
              </a:ext>
            </a:extLst>
          </p:cNvPr>
          <p:cNvCxnSpPr/>
          <p:nvPr userDrawn="1"/>
        </p:nvCxnSpPr>
        <p:spPr bwMode="auto">
          <a:xfrm>
            <a:off x="2195736" y="2900834"/>
            <a:ext cx="33123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BFB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707357A-9929-48BA-BA45-91C3E40823A7}"/>
              </a:ext>
            </a:extLst>
          </p:cNvPr>
          <p:cNvSpPr/>
          <p:nvPr userDrawn="1"/>
        </p:nvSpPr>
        <p:spPr>
          <a:xfrm>
            <a:off x="2175902" y="3179172"/>
            <a:ext cx="3908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spc="0" dirty="0">
                <a:solidFill>
                  <a:schemeClr val="bg1"/>
                </a:solidFill>
              </a:rPr>
              <a:t>Information for Year 11/12 students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26A2E1-454C-460E-8C96-7DFFDB7AA23B}"/>
              </a:ext>
            </a:extLst>
          </p:cNvPr>
          <p:cNvSpPr/>
          <p:nvPr userDrawn="1"/>
        </p:nvSpPr>
        <p:spPr bwMode="auto">
          <a:xfrm>
            <a:off x="-4402" y="0"/>
            <a:ext cx="9144000" cy="5143500"/>
          </a:xfrm>
          <a:prstGeom prst="rect">
            <a:avLst/>
          </a:prstGeom>
          <a:solidFill>
            <a:schemeClr val="bg1">
              <a:lumMod val="1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2" presetClass="entr" presetSubtype="4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2" presetClass="exit" presetSubtype="8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12" presetClass="entr" presetSubtype="4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6" grpId="4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88800" cy="993775"/>
          </a:xfrm>
        </p:spPr>
        <p:txBody>
          <a:bodyPr/>
          <a:lstStyle>
            <a:lvl1pPr>
              <a:defRPr b="1"/>
            </a:lvl1pPr>
          </a:lstStyle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879600"/>
            <a:ext cx="4140000" cy="27622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28" y="1879600"/>
            <a:ext cx="4140000" cy="27622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E3DD91-AF48-4C21-BB0D-2CF191968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0" y="4746625"/>
            <a:ext cx="1379615" cy="396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8E2F1E-E86B-4725-8F84-E1C2CEB2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112" y="4868862"/>
            <a:ext cx="6984775" cy="27463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 dirty="0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214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272A1-B86A-4F96-82AD-DCAD7371B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0" y="4746625"/>
            <a:ext cx="1379615" cy="396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D6C8-8F21-467D-8292-84720833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112" y="4868862"/>
            <a:ext cx="6984775" cy="27463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 dirty="0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02895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6DA521-699B-42A0-98ED-8335AE9C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0" y="4746625"/>
            <a:ext cx="1379615" cy="396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BA1876-4FE9-4F87-B6DA-4CF2C2EC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112" y="4868862"/>
            <a:ext cx="6984775" cy="27463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 dirty="0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2967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736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273600"/>
            <a:ext cx="4932684" cy="4052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49040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91B4C2-721C-4D74-9B5A-2C3434AE2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0" y="4746625"/>
            <a:ext cx="1379615" cy="396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505235-7AF8-4341-B325-8F7DA41C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112" y="4868862"/>
            <a:ext cx="6984775" cy="27463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 dirty="0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567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73600"/>
            <a:ext cx="4932684" cy="40528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736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49163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9F5EF3-7BB5-4C55-8602-6CEB4A52F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0" y="4746625"/>
            <a:ext cx="1379615" cy="396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62C6A3-5B45-4BD6-BD49-E74BA45F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112" y="4868862"/>
            <a:ext cx="6984775" cy="27463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 dirty="0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37659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83" y="4137924"/>
            <a:ext cx="2032916" cy="100557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3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83" y="4137924"/>
            <a:ext cx="2032916" cy="100557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526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352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257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010AD-D9B7-4928-893C-C0CDB57A6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0" y="4746625"/>
            <a:ext cx="1379615" cy="39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112" y="4868862"/>
            <a:ext cx="6984775" cy="27463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 dirty="0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29129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10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732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142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50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3632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29 March 2021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321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29 March 2021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685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9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3"/>
            <a:ext cx="849694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AU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29 March 2021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768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2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55526"/>
            <a:ext cx="4533810" cy="626701"/>
          </a:xfrm>
          <a:solidFill>
            <a:srgbClr val="1E2245"/>
          </a:solidFill>
        </p:spPr>
        <p:txBody>
          <a:bodyPr wrap="square" lIns="396000" tIns="36000" rIns="36000" bIns="36000" anchor="ctr" anchorCtr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0" y="4438800"/>
            <a:ext cx="4669256" cy="397867"/>
          </a:xfrm>
        </p:spPr>
        <p:txBody>
          <a:bodyPr lIns="72000" tIns="36000" rIns="36000" bIns="36000" anchor="ctr" anchorCtr="0">
            <a:normAutofit/>
          </a:bodyPr>
          <a:lstStyle>
            <a:lvl1pPr marL="0" indent="0" algn="l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644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1528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4463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 dirty="0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17057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E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1E2245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276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5FB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5FB84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587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1C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1C75BC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231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776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151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AB9AE1D-E69F-46E4-95D5-2E39B6954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8" y="2897630"/>
            <a:ext cx="3689641" cy="22458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3F29F5-6704-4289-A893-21D2E91561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6"/>
          <a:stretch/>
        </p:blipFill>
        <p:spPr>
          <a:xfrm>
            <a:off x="138492" y="2978379"/>
            <a:ext cx="2129252" cy="963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326057-D79A-4790-A735-DE5D1000C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5"/>
          <a:stretch/>
        </p:blipFill>
        <p:spPr>
          <a:xfrm>
            <a:off x="1284057" y="1123421"/>
            <a:ext cx="2927903" cy="9632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73F753A-3214-468D-8FB2-DB3F7E774A92}"/>
              </a:ext>
            </a:extLst>
          </p:cNvPr>
          <p:cNvSpPr txBox="1">
            <a:spLocks/>
          </p:cNvSpPr>
          <p:nvPr userDrawn="1"/>
        </p:nvSpPr>
        <p:spPr>
          <a:xfrm>
            <a:off x="324000" y="267494"/>
            <a:ext cx="6498000" cy="110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rgbClr val="5FB846"/>
                </a:solidFill>
              </a:rPr>
              <a:t>CONNECT </a:t>
            </a:r>
            <a:r>
              <a:rPr lang="en-US" sz="4400" dirty="0"/>
              <a:t>WITH US…</a:t>
            </a:r>
            <a:endParaRPr lang="en-AU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24259E-40AB-4F9F-B7C5-70AA74F240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5306"/>
            <a:ext cx="720000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F29597-BD05-44C5-B452-CBCCCE0750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1750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ED0A36-7D3C-4E16-B00D-DA926DBE9C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58" y="2211750"/>
            <a:ext cx="720000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7405DD-99A5-4C8E-BCA4-F1C972E1771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58" y="2065369"/>
            <a:ext cx="1012762" cy="1012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0856E5-C929-4D66-90CF-FDA6096C746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15" y="221175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4" y="4587974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292"/>
            <a:ext cx="8429724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97883"/>
            <a:ext cx="3635895" cy="430213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fontAlgn="base">
              <a:spcBef>
                <a:spcPct val="0"/>
              </a:spcBef>
              <a:spcAft>
                <a:spcPct val="0"/>
              </a:spcAft>
            </a:pPr>
            <a:r>
              <a:rPr lang="en-AU" dirty="0"/>
              <a:t>CLICK TO ADD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174436"/>
            <a:ext cx="3635896" cy="432000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1793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B846"/>
              </a:buClr>
              <a:buSzTx/>
              <a:buFont typeface="Arial" panose="020B0604020202020204" pitchFamily="34" charset="0"/>
              <a:buNone/>
              <a:tabLst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B84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ADD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6554" y="1750989"/>
            <a:ext cx="4065413" cy="2044897"/>
          </a:xfrm>
        </p:spPr>
        <p:txBody>
          <a:bodyPr vert="horz" lIns="72000" tIns="45720" rIns="72000" bIns="45720" numCol="1" rtlCol="0">
            <a:normAutofit/>
          </a:bodyPr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838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9" y="274638"/>
            <a:ext cx="8487096" cy="993775"/>
          </a:xfrm>
        </p:spPr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370013"/>
            <a:ext cx="4140000" cy="32623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625" y="1370013"/>
            <a:ext cx="4140000" cy="32623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B046B-F4CB-44FE-A152-142566101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0" y="4746625"/>
            <a:ext cx="1379615" cy="396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80320A-A573-4403-92FD-F9C578E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112" y="4868862"/>
            <a:ext cx="6984775" cy="27463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 dirty="0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3596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487096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70013"/>
            <a:ext cx="8487096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E8627-F0FA-4305-B5AB-05E3EC7B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112" y="4868862"/>
            <a:ext cx="6984775" cy="27463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accent3"/>
                </a:solidFill>
              </a:defRPr>
            </a:lvl1pPr>
          </a:lstStyle>
          <a:p>
            <a:fld id="{DFE7EF13-6664-43C0-A3E5-5156FF9B68F1}" type="datetime4">
              <a:rPr lang="en-AU" altLang="en-US" smtClean="0"/>
              <a:pPr/>
              <a:t>29 March 2021</a:t>
            </a:fld>
            <a:r>
              <a:rPr lang="en-AU" altLang="en-US"/>
              <a:t>  //  uac.edu.au  //  </a:t>
            </a:r>
            <a:fld id="{D6C2A726-B9C8-4A99-9C49-6782D1752516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88103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9" r:id="rId3"/>
    <p:sldLayoutId id="2147483703" r:id="rId4"/>
    <p:sldLayoutId id="2147483714" r:id="rId5"/>
    <p:sldLayoutId id="2147483716" r:id="rId6"/>
    <p:sldLayoutId id="2147483720" r:id="rId7"/>
    <p:sldLayoutId id="2147483718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3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E224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5FB846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953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5FB846"/>
        </a:buClr>
        <a:buSzPct val="80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6993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0588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31762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4"/>
            <a:ext cx="849694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STYLE. CLICK TO EDIT MASTER TITLE STYLE.</a:t>
            </a:r>
            <a:endParaRPr lang="en-AU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53796"/>
            <a:ext cx="8496944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styles. Click to edit Master text styles. Click to edit Master text styles.</a:t>
            </a:r>
          </a:p>
          <a:p>
            <a:pPr lvl="1"/>
            <a:r>
              <a:rPr lang="en-US" altLang="en-US" dirty="0"/>
              <a:t>Second level. Second level. Second level. Second level. Second level.</a:t>
            </a:r>
          </a:p>
          <a:p>
            <a:pPr lvl="2"/>
            <a:r>
              <a:rPr lang="en-US" altLang="en-US" dirty="0"/>
              <a:t>Third level. Third level. Third level. Third level. Third level. Third level. 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29 March 2021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5"/>
            <a:ext cx="1371600" cy="3968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5308054"/>
            <a:ext cx="705713" cy="7200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67117" y="5308054"/>
            <a:ext cx="705713" cy="7200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534234" y="5308054"/>
            <a:ext cx="705713" cy="7200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301351" y="5308054"/>
            <a:ext cx="705713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068468" y="5308054"/>
            <a:ext cx="705713" cy="7200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835585" y="5308054"/>
            <a:ext cx="705713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02702" y="5308054"/>
            <a:ext cx="705713" cy="720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5369819" y="5308054"/>
            <a:ext cx="705713" cy="72008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136936" y="5308054"/>
            <a:ext cx="705713" cy="72008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904053" y="5308054"/>
            <a:ext cx="705713" cy="72008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71170" y="5308054"/>
            <a:ext cx="705713" cy="72008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438287" y="5308054"/>
            <a:ext cx="705713" cy="72008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6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2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.AppleSystemUIFont" charset="-120"/>
        <a:buChar char="-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47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7788" indent="-22860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B34DA4-2D8A-4868-A382-424D6BA6E7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23728" y="1347614"/>
            <a:ext cx="5112568" cy="626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The ATAR and applying through UAC</a:t>
            </a:r>
            <a:endParaRPr lang="en-AU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5A8FF3-C7E2-477C-AA66-21A86C69F7E0}"/>
                  </a:ext>
                </a:extLst>
              </p14:cNvPr>
              <p14:cNvContentPartPr/>
              <p14:nvPr/>
            </p14:nvContentPartPr>
            <p14:xfrm>
              <a:off x="831393" y="90746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5A8FF3-C7E2-477C-AA66-21A86C69F7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393" y="89846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5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4"/>
    </mc:Choice>
    <mc:Fallback xmlns="">
      <p:transition advTm="30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46"/>
            <a:ext cx="8496944" cy="857250"/>
          </a:xfrm>
        </p:spPr>
        <p:txBody>
          <a:bodyPr/>
          <a:lstStyle/>
          <a:p>
            <a:r>
              <a:rPr lang="en-US" sz="4000" dirty="0"/>
              <a:t>MEET FRED &amp; LAURA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293701"/>
              </p:ext>
            </p:extLst>
          </p:nvPr>
        </p:nvGraphicFramePr>
        <p:xfrm>
          <a:off x="323528" y="859696"/>
          <a:ext cx="8172206" cy="3759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163">
                  <a:extLst>
                    <a:ext uri="{9D8B030D-6E8A-4147-A177-3AD203B41FA5}">
                      <a16:colId xmlns:a16="http://schemas.microsoft.com/office/drawing/2014/main" val="1743861356"/>
                    </a:ext>
                  </a:extLst>
                </a:gridCol>
                <a:gridCol w="126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042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2019 – Median ATAR 69.75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Laura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Course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Median Mark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HSC mark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Percentile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HSC mark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Percentile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83">
                <a:tc>
                  <a:txBody>
                    <a:bodyPr/>
                    <a:lstStyle/>
                    <a:p>
                      <a:r>
                        <a:rPr lang="en-US" sz="1200" b="1" dirty="0"/>
                        <a:t>Biology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83">
                <a:tc>
                  <a:txBody>
                    <a:bodyPr/>
                    <a:lstStyle/>
                    <a:p>
                      <a:r>
                        <a:rPr lang="en-US" sz="1200" b="1" dirty="0"/>
                        <a:t>Business Studies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75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83">
                <a:tc>
                  <a:txBody>
                    <a:bodyPr/>
                    <a:lstStyle/>
                    <a:p>
                      <a:r>
                        <a:rPr lang="en-US" sz="1200" b="1" dirty="0"/>
                        <a:t>English</a:t>
                      </a:r>
                      <a:r>
                        <a:rPr lang="en-US" sz="1200" b="1" baseline="0" dirty="0"/>
                        <a:t> Advanced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883">
                <a:tc>
                  <a:txBody>
                    <a:bodyPr/>
                    <a:lstStyle/>
                    <a:p>
                      <a:r>
                        <a:rPr lang="en-US" sz="1200" b="1" dirty="0"/>
                        <a:t>Mathematics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883">
                <a:tc>
                  <a:txBody>
                    <a:bodyPr/>
                    <a:lstStyle/>
                    <a:p>
                      <a:r>
                        <a:rPr lang="en-US" sz="1200" b="1" dirty="0"/>
                        <a:t>Modern History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83">
                <a:tc>
                  <a:txBody>
                    <a:bodyPr/>
                    <a:lstStyle/>
                    <a:p>
                      <a:r>
                        <a:rPr lang="en-US" sz="1200" b="1" dirty="0"/>
                        <a:t>Visual</a:t>
                      </a:r>
                      <a:r>
                        <a:rPr lang="en-US" sz="1200" b="1" baseline="0" dirty="0"/>
                        <a:t> Arts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0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ATAR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E22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58.70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E22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78.70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E22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91630"/>
            <a:ext cx="8928992" cy="1102519"/>
          </a:xfrm>
        </p:spPr>
        <p:txBody>
          <a:bodyPr/>
          <a:lstStyle/>
          <a:p>
            <a:r>
              <a:rPr lang="en-US" sz="3600" dirty="0"/>
              <a:t>APPLYING THROUGH UAC</a:t>
            </a:r>
          </a:p>
        </p:txBody>
      </p:sp>
    </p:spTree>
    <p:extLst>
      <p:ext uri="{BB962C8B-B14F-4D97-AF65-F5344CB8AC3E}">
        <p14:creationId xmlns:p14="http://schemas.microsoft.com/office/powerpoint/2010/main" val="39710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5057" y="2185795"/>
            <a:ext cx="8851439" cy="2762768"/>
            <a:chOff x="456665" y="2209670"/>
            <a:chExt cx="8350074" cy="276191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56665" y="3351106"/>
              <a:ext cx="1678284" cy="12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67426" lvl="1" indent="-177800" eaLnBrk="1" hangingPunct="1"/>
              <a:r>
                <a:rPr kumimoji="0" lang="en-AU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AU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</a:rPr>
                <a:t> April</a:t>
              </a:r>
            </a:p>
            <a:p>
              <a:pPr marL="177800" marR="0" indent="-1778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AU" sz="1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All applications open</a:t>
              </a:r>
            </a:p>
            <a:p>
              <a:pPr marL="177800" indent="-177800" eaLnBrk="1" hangingPunct="1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AU" sz="1200" dirty="0">
                  <a:solidFill>
                    <a:srgbClr val="A3A9AC">
                      <a:lumMod val="20000"/>
                      <a:lumOff val="80000"/>
                    </a:srgbClr>
                  </a:solidFill>
                </a:rPr>
                <a:t>UAC Guide </a:t>
              </a:r>
            </a:p>
            <a:p>
              <a:pPr marL="177800" indent="-177800" eaLnBrk="1" hangingPunct="1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AU" sz="1200" dirty="0">
                  <a:solidFill>
                    <a:srgbClr val="A3A9AC">
                      <a:lumMod val="20000"/>
                      <a:lumOff val="80000"/>
                    </a:srgbClr>
                  </a:solidFill>
                </a:rPr>
                <a:t>UAC PIN</a:t>
              </a:r>
              <a:endParaRPr lang="en-AU" sz="1400" dirty="0">
                <a:solidFill>
                  <a:srgbClr val="A3A9AC">
                    <a:lumMod val="20000"/>
                    <a:lumOff val="80000"/>
                  </a:srgbClr>
                </a:solidFill>
              </a:endParaRP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Tx/>
                <a:tabLst/>
              </a:pPr>
              <a:endParaRPr kumimoji="0" lang="en-AU" sz="1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</a:endParaRPr>
            </a:p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31752" y="3696302"/>
              <a:ext cx="1678286" cy="12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1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</a:rPr>
                <a:t>30 September</a:t>
              </a:r>
            </a:p>
            <a:p>
              <a:pPr marL="177800" marR="0" indent="-1778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AU" sz="1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</a:rPr>
                <a:t>UAC early</a:t>
              </a:r>
              <a:r>
                <a:rPr kumimoji="0" lang="en-AU" sz="1200" b="0" i="0" u="none" strike="noStrike" cap="none" normalizeH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</a:rPr>
                <a:t> bird applications close</a:t>
              </a:r>
            </a:p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642486" y="2209670"/>
              <a:ext cx="1678287" cy="12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October</a:t>
              </a:r>
            </a:p>
            <a:p>
              <a:pPr marL="177800" marR="0" indent="-1778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AU" sz="1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HSC exams</a:t>
              </a:r>
              <a:endParaRPr kumimoji="0" lang="en-AU" sz="1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885780" y="3711584"/>
              <a:ext cx="1785848" cy="126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November</a:t>
              </a:r>
            </a:p>
            <a:p>
              <a:pPr marL="177800" indent="-177800" eaLnBrk="1" hangingPunct="1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AU" sz="1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SRS early offer round</a:t>
              </a:r>
            </a:p>
            <a:p>
              <a:pPr marL="177800" indent="-177800" eaLnBrk="1" hangingPunct="1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AU" sz="1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EAS applications due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904718" y="2265887"/>
              <a:ext cx="1902021" cy="17553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67426" lvl="1" indent="-177800" eaLnBrk="1" hangingPunct="1"/>
              <a:r>
                <a:rPr kumimoji="0" lang="en-AU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December</a:t>
              </a:r>
            </a:p>
            <a:p>
              <a:pPr marL="177800" marR="0" indent="-1778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AU" sz="1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15</a:t>
              </a:r>
              <a:r>
                <a:rPr lang="en-AU" sz="1200" baseline="300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</a:t>
              </a:r>
              <a:r>
                <a:rPr lang="en-AU" sz="1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ATARs released </a:t>
              </a:r>
            </a:p>
            <a:p>
              <a:pPr marL="177800" marR="0" indent="-1778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AU" sz="1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</a:rPr>
                <a:t>17</a:t>
              </a:r>
              <a:r>
                <a:rPr kumimoji="0" lang="en-AU" sz="1200" b="0" i="0" u="none" strike="noStrike" cap="none" normalizeH="0" baseline="3000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</a:rPr>
                <a:t>th</a:t>
              </a:r>
              <a:r>
                <a:rPr kumimoji="0" lang="en-AU" sz="1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</a:rPr>
                <a:t> Change</a:t>
              </a:r>
              <a:r>
                <a:rPr kumimoji="0" lang="en-AU" sz="1200" b="0" i="0" u="none" strike="noStrike" cap="none" normalizeH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</a:rPr>
                <a:t> of preferences</a:t>
              </a:r>
            </a:p>
            <a:p>
              <a:pPr marL="177800" marR="0" indent="-1778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AU" sz="1200" baseline="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21</a:t>
              </a:r>
              <a:r>
                <a:rPr lang="en-AU" sz="1200" baseline="300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rd</a:t>
              </a:r>
              <a:r>
                <a:rPr lang="en-AU" sz="1200" baseline="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First</a:t>
              </a:r>
              <a:r>
                <a:rPr lang="en-AU" sz="1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ATAR based offer round</a:t>
              </a:r>
              <a:endParaRPr kumimoji="0" lang="en-AU" sz="1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2367" y="1068388"/>
            <a:ext cx="6278822" cy="2571790"/>
            <a:chOff x="1805869" y="1514730"/>
            <a:chExt cx="5496638" cy="2516238"/>
          </a:xfrm>
        </p:grpSpPr>
        <p:grpSp>
          <p:nvGrpSpPr>
            <p:cNvPr id="7" name="Group 6"/>
            <p:cNvGrpSpPr/>
            <p:nvPr/>
          </p:nvGrpSpPr>
          <p:grpSpPr>
            <a:xfrm>
              <a:off x="1805869" y="1514730"/>
              <a:ext cx="5496638" cy="582889"/>
              <a:chOff x="1837036" y="1361567"/>
              <a:chExt cx="5469928" cy="58288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837036" y="1361567"/>
                <a:ext cx="5469928" cy="582889"/>
                <a:chOff x="1619672" y="1361567"/>
                <a:chExt cx="5469928" cy="582889"/>
              </a:xfrm>
            </p:grpSpPr>
            <p:sp>
              <p:nvSpPr>
                <p:cNvPr id="24" name="Donut 23"/>
                <p:cNvSpPr/>
                <p:nvPr/>
              </p:nvSpPr>
              <p:spPr bwMode="auto">
                <a:xfrm>
                  <a:off x="1619672" y="1361567"/>
                  <a:ext cx="574104" cy="576064"/>
                </a:xfrm>
                <a:prstGeom prst="donu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Donut 24"/>
                <p:cNvSpPr/>
                <p:nvPr/>
              </p:nvSpPr>
              <p:spPr bwMode="auto">
                <a:xfrm>
                  <a:off x="2843628" y="1368392"/>
                  <a:ext cx="574104" cy="576064"/>
                </a:xfrm>
                <a:prstGeom prst="donu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Donut 25"/>
                <p:cNvSpPr/>
                <p:nvPr/>
              </p:nvSpPr>
              <p:spPr bwMode="auto">
                <a:xfrm>
                  <a:off x="4067584" y="1368392"/>
                  <a:ext cx="574104" cy="576064"/>
                </a:xfrm>
                <a:prstGeom prst="donu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Donut 26"/>
                <p:cNvSpPr/>
                <p:nvPr/>
              </p:nvSpPr>
              <p:spPr bwMode="auto">
                <a:xfrm>
                  <a:off x="5291540" y="1368392"/>
                  <a:ext cx="574104" cy="576064"/>
                </a:xfrm>
                <a:prstGeom prst="donu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Donut 27"/>
                <p:cNvSpPr/>
                <p:nvPr/>
              </p:nvSpPr>
              <p:spPr bwMode="auto">
                <a:xfrm>
                  <a:off x="6515496" y="1367247"/>
                  <a:ext cx="574104" cy="576064"/>
                </a:xfrm>
                <a:prstGeom prst="donu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Oval 17"/>
              <p:cNvSpPr/>
              <p:nvPr/>
            </p:nvSpPr>
            <p:spPr bwMode="auto">
              <a:xfrm>
                <a:off x="2636683" y="1539081"/>
                <a:ext cx="198766" cy="216024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3860639" y="1539081"/>
                <a:ext cx="198766" cy="216024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084595" y="1539081"/>
                <a:ext cx="198766" cy="216024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6308551" y="1539081"/>
                <a:ext cx="198766" cy="216024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94322" y="1995686"/>
              <a:ext cx="4925950" cy="2035282"/>
              <a:chOff x="2094322" y="1995686"/>
              <a:chExt cx="4925950" cy="2035282"/>
            </a:xfrm>
          </p:grpSpPr>
          <p:cxnSp>
            <p:nvCxnSpPr>
              <p:cNvPr id="9" name="Straight Connector 8"/>
              <p:cNvCxnSpPr>
                <a:cxnSpLocks/>
              </p:cNvCxnSpPr>
              <p:nvPr/>
            </p:nvCxnSpPr>
            <p:spPr bwMode="auto">
              <a:xfrm>
                <a:off x="4554187" y="1995686"/>
                <a:ext cx="1" cy="203528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094322" y="1995686"/>
                <a:ext cx="0" cy="18000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>
                <a:cxnSpLocks/>
              </p:cNvCxnSpPr>
              <p:nvPr/>
            </p:nvCxnSpPr>
            <p:spPr bwMode="auto">
              <a:xfrm>
                <a:off x="7020272" y="1995686"/>
                <a:ext cx="0" cy="203528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5796136" y="1995686"/>
                <a:ext cx="0" cy="5760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3324255" y="1995686"/>
                <a:ext cx="0" cy="5760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7" name="Title 1"/>
          <p:cNvSpPr txBox="1">
            <a:spLocks/>
          </p:cNvSpPr>
          <p:nvPr/>
        </p:nvSpPr>
        <p:spPr bwMode="auto">
          <a:xfrm>
            <a:off x="338835" y="78036"/>
            <a:ext cx="849694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ill Sans" panose="020B0602020204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ill Sans" panose="020B0602020204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ill Sans" panose="020B0602020204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ill Sans" panose="020B0602020204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" panose="020B0602020204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" panose="020B0602020204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" panose="020B0602020204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" panose="020B0602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TIMELINE OF EVENTS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8E8C3-89E0-48CE-AF5E-DD3147E4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071" y="1112111"/>
            <a:ext cx="640135" cy="59746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AB69602F-C886-4F52-B7B3-7A4BEDDBC2F0}"/>
              </a:ext>
            </a:extLst>
          </p:cNvPr>
          <p:cNvSpPr/>
          <p:nvPr/>
        </p:nvSpPr>
        <p:spPr bwMode="auto">
          <a:xfrm>
            <a:off x="7246913" y="1300444"/>
            <a:ext cx="216732" cy="22079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A344F5-60AC-44CA-9387-EE08FC86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910" y="1644569"/>
            <a:ext cx="54869" cy="62184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F1A0C85-FC09-4F66-9C0D-34ECC737909F}"/>
              </a:ext>
            </a:extLst>
          </p:cNvPr>
          <p:cNvSpPr/>
          <p:nvPr/>
        </p:nvSpPr>
        <p:spPr bwMode="auto">
          <a:xfrm>
            <a:off x="1613924" y="2135087"/>
            <a:ext cx="1779054" cy="12603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20 September</a:t>
            </a:r>
          </a:p>
          <a:p>
            <a:pPr marL="177800" marR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1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SRS </a:t>
            </a:r>
            <a:r>
              <a:rPr kumimoji="0" lang="en-AU" sz="1200" b="0" i="0" u="none" strike="noStrike" cap="none" normalizeH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applications close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APPLYING TO UNI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01C8E2-D385-455F-9C7C-A391E919376D}"/>
              </a:ext>
            </a:extLst>
          </p:cNvPr>
          <p:cNvSpPr/>
          <p:nvPr/>
        </p:nvSpPr>
        <p:spPr>
          <a:xfrm>
            <a:off x="660376" y="2067694"/>
            <a:ext cx="1728192" cy="132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Prepare</a:t>
            </a:r>
            <a:endParaRPr lang="en-AU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04EF8-DAA3-4697-8883-FAB7760C75E0}"/>
              </a:ext>
            </a:extLst>
          </p:cNvPr>
          <p:cNvSpPr/>
          <p:nvPr/>
        </p:nvSpPr>
        <p:spPr>
          <a:xfrm>
            <a:off x="2670194" y="2067694"/>
            <a:ext cx="1728192" cy="132733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Apply</a:t>
            </a:r>
            <a:endParaRPr lang="en-AU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5BB06-9731-4B93-B78C-611A2FA6B33C}"/>
              </a:ext>
            </a:extLst>
          </p:cNvPr>
          <p:cNvSpPr/>
          <p:nvPr/>
        </p:nvSpPr>
        <p:spPr>
          <a:xfrm>
            <a:off x="4745614" y="2067694"/>
            <a:ext cx="1728192" cy="13273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Manage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30A754-EE92-4DDB-8051-2E58B9D53304}"/>
              </a:ext>
            </a:extLst>
          </p:cNvPr>
          <p:cNvSpPr/>
          <p:nvPr/>
        </p:nvSpPr>
        <p:spPr>
          <a:xfrm>
            <a:off x="6755432" y="2067694"/>
            <a:ext cx="1728192" cy="1327336"/>
          </a:xfrm>
          <a:prstGeom prst="rect">
            <a:avLst/>
          </a:prstGeom>
          <a:solidFill>
            <a:srgbClr val="1E2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Accept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361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PREPARE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1959" y="843558"/>
            <a:ext cx="8468513" cy="3522210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AU" sz="1800" dirty="0"/>
              <a:t>	</a:t>
            </a:r>
          </a:p>
          <a:p>
            <a:pPr marL="900113" lvl="1"/>
            <a:r>
              <a:rPr lang="en-AU" sz="1800" dirty="0"/>
              <a:t>	Research</a:t>
            </a:r>
            <a:r>
              <a:rPr lang="en-AU" sz="1600" b="0" dirty="0"/>
              <a:t> UAC’s courses at </a:t>
            </a:r>
            <a:r>
              <a:rPr lang="en-AU" sz="1600" b="0" dirty="0">
                <a:solidFill>
                  <a:schemeClr val="tx2"/>
                </a:solidFill>
              </a:rPr>
              <a:t>uac.edu.au,</a:t>
            </a:r>
            <a:r>
              <a:rPr lang="en-AU" sz="1600" b="0" dirty="0"/>
              <a:t> the MYUAC App, University Open </a:t>
            </a:r>
            <a:r>
              <a:rPr lang="en-AU" sz="1600" b="0"/>
              <a:t>Days and Careers </a:t>
            </a:r>
            <a:r>
              <a:rPr lang="en-AU" sz="1600" b="0" dirty="0"/>
              <a:t>Expos!</a:t>
            </a:r>
          </a:p>
          <a:p>
            <a:pPr marL="900113" lvl="1">
              <a:lnSpc>
                <a:spcPct val="200000"/>
              </a:lnSpc>
            </a:pPr>
            <a:r>
              <a:rPr lang="en-AU" sz="1600" dirty="0"/>
              <a:t>	</a:t>
            </a:r>
            <a:r>
              <a:rPr lang="en-AU" sz="1800" dirty="0"/>
              <a:t>Investigate</a:t>
            </a:r>
            <a:r>
              <a:rPr lang="en-AU" sz="1600" b="0" dirty="0"/>
              <a:t> all course possibilities.</a:t>
            </a:r>
          </a:p>
          <a:p>
            <a:pPr marL="900113" lvl="1">
              <a:lnSpc>
                <a:spcPct val="200000"/>
              </a:lnSpc>
            </a:pPr>
            <a:r>
              <a:rPr lang="en-AU" sz="1600" b="0" dirty="0"/>
              <a:t>	</a:t>
            </a:r>
            <a:r>
              <a:rPr lang="en-AU" sz="1800" dirty="0"/>
              <a:t>Check</a:t>
            </a:r>
            <a:r>
              <a:rPr lang="en-AU" sz="1600" dirty="0"/>
              <a:t> </a:t>
            </a:r>
            <a:r>
              <a:rPr lang="en-AU" sz="1600" b="0" dirty="0"/>
              <a:t>for additional selection criteria (</a:t>
            </a:r>
            <a:r>
              <a:rPr lang="en-AU" sz="1600" b="0" dirty="0" err="1"/>
              <a:t>eg</a:t>
            </a:r>
            <a:r>
              <a:rPr lang="en-AU" sz="1600" b="0" dirty="0"/>
              <a:t> interview or portfolio).</a:t>
            </a:r>
          </a:p>
          <a:p>
            <a:pPr marL="900113" lvl="1">
              <a:lnSpc>
                <a:spcPct val="200000"/>
              </a:lnSpc>
            </a:pPr>
            <a:endParaRPr lang="en-AU" sz="1600" dirty="0"/>
          </a:p>
          <a:p>
            <a:pPr lvl="1">
              <a:lnSpc>
                <a:spcPct val="200000"/>
              </a:lnSpc>
            </a:pPr>
            <a:endParaRPr lang="en-AU" sz="1600" b="0" dirty="0"/>
          </a:p>
          <a:p>
            <a:pPr lvl="1">
              <a:lnSpc>
                <a:spcPct val="150000"/>
              </a:lnSpc>
            </a:pPr>
            <a:endParaRPr lang="en-AU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0" y="2185728"/>
            <a:ext cx="396159" cy="396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8" y="1513038"/>
            <a:ext cx="510084" cy="327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0" y="2822398"/>
            <a:ext cx="406847" cy="3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7493"/>
            <a:ext cx="8496944" cy="864097"/>
          </a:xfrm>
        </p:spPr>
        <p:txBody>
          <a:bodyPr/>
          <a:lstStyle/>
          <a:p>
            <a:r>
              <a:rPr lang="en-AU" dirty="0"/>
              <a:t>APPLY</a:t>
            </a:r>
            <a:endParaRPr lang="en-US" dirty="0"/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682975DE-2490-418A-B638-8C47CA3D5A73}"/>
              </a:ext>
            </a:extLst>
          </p:cNvPr>
          <p:cNvSpPr txBox="1">
            <a:spLocks/>
          </p:cNvSpPr>
          <p:nvPr/>
        </p:nvSpPr>
        <p:spPr>
          <a:xfrm>
            <a:off x="251520" y="1793315"/>
            <a:ext cx="2700000" cy="1429165"/>
          </a:xfrm>
          <a:prstGeom prst="rect">
            <a:avLst/>
          </a:prstGeom>
          <a:solidFill>
            <a:srgbClr val="448532"/>
          </a:solidFill>
          <a:ln>
            <a:solidFill>
              <a:srgbClr val="FFFFFF"/>
            </a:solidFill>
          </a:ln>
        </p:spPr>
        <p:txBody>
          <a:bodyPr lIns="90000" tIns="72000" bIns="72000" anchor="ctr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800" kern="1200" spc="50" baseline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lang="en-US" sz="2400" kern="1200" spc="50" baseline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36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.AppleSystemUIFont" charset="-120"/>
              <a:buChar char="-"/>
              <a:defRPr lang="en-US" sz="2000" kern="1200" spc="50" baseline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4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000" kern="1200" spc="50" baseline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lang="en-AU" sz="2000" kern="1200" spc="50" baseline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Apply online from 1 April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E3177-180B-4962-A444-003A2D858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47" y="3680392"/>
            <a:ext cx="1170305" cy="750290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9E165CF1-9AF6-406A-B4D7-25E72FAA4C1F}"/>
              </a:ext>
            </a:extLst>
          </p:cNvPr>
          <p:cNvSpPr txBox="1">
            <a:spLocks/>
          </p:cNvSpPr>
          <p:nvPr/>
        </p:nvSpPr>
        <p:spPr>
          <a:xfrm>
            <a:off x="3246333" y="1794380"/>
            <a:ext cx="2700000" cy="1428100"/>
          </a:xfrm>
          <a:prstGeom prst="rect">
            <a:avLst/>
          </a:prstGeom>
          <a:solidFill>
            <a:srgbClr val="F58220"/>
          </a:solidFill>
          <a:ln>
            <a:solidFill>
              <a:srgbClr val="FFFFFF"/>
            </a:solidFill>
          </a:ln>
        </p:spPr>
        <p:txBody>
          <a:bodyPr lIns="90000" tIns="72000" bIns="72000" anchor="ctr" anchorCtr="0"/>
          <a:lstStyle>
            <a:defPPr>
              <a:defRPr lang="en-AU"/>
            </a:defPPr>
            <a:lvl1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  <a:defRPr sz="2800" spc="50" baseline="0">
                <a:solidFill>
                  <a:srgbClr val="FFFFFF"/>
                </a:solidFill>
              </a:defRPr>
            </a:lvl1pPr>
            <a:lvl2pPr marL="360000" indent="-360000" eaLnBrk="1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 spc="50" baseline="0">
                <a:solidFill>
                  <a:srgbClr val="FFFFFF"/>
                </a:solidFill>
              </a:defRPr>
            </a:lvl2pPr>
            <a:lvl3pPr marL="720000" indent="-360000" eaLnBrk="1" hangingPunct="1">
              <a:spcBef>
                <a:spcPct val="20000"/>
              </a:spcBef>
              <a:buClr>
                <a:schemeClr val="bg2"/>
              </a:buClr>
              <a:buFont typeface=".AppleSystemUIFont" charset="-120"/>
              <a:buChar char="-"/>
              <a:defRPr sz="2000" spc="50" baseline="0">
                <a:solidFill>
                  <a:srgbClr val="FFFFFF"/>
                </a:solidFill>
              </a:defRPr>
            </a:lvl3pPr>
            <a:lvl4pPr marL="1074738" indent="-228600" eaLnBrk="1" hangingPunct="1">
              <a:spcBef>
                <a:spcPct val="20000"/>
              </a:spcBef>
              <a:buChar char="–"/>
              <a:defRPr sz="2000" spc="50" baseline="0">
                <a:solidFill>
                  <a:srgbClr val="FFFFFF"/>
                </a:solidFill>
              </a:defRPr>
            </a:lvl4pPr>
            <a:lvl5pPr marL="1347788" indent="-228600" eaLnBrk="1" hangingPunct="1">
              <a:spcBef>
                <a:spcPct val="20000"/>
              </a:spcBef>
              <a:buChar char="»"/>
              <a:tabLst/>
              <a:defRPr sz="2000" spc="50" baseline="0">
                <a:solidFill>
                  <a:srgbClr val="FFFFFF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aseline="0"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List up to 5 preferences and pay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254CEB-AD05-42DE-A213-B5FBAB4CC73F}"/>
              </a:ext>
            </a:extLst>
          </p:cNvPr>
          <p:cNvGrpSpPr/>
          <p:nvPr/>
        </p:nvGrpSpPr>
        <p:grpSpPr>
          <a:xfrm>
            <a:off x="6192480" y="1793315"/>
            <a:ext cx="2700000" cy="3096344"/>
            <a:chOff x="6066769" y="1277000"/>
            <a:chExt cx="2700000" cy="3096344"/>
          </a:xfrm>
        </p:grpSpPr>
        <p:sp>
          <p:nvSpPr>
            <p:cNvPr id="15" name="Text Placeholder 28">
              <a:extLst>
                <a:ext uri="{FF2B5EF4-FFF2-40B4-BE49-F238E27FC236}">
                  <a16:creationId xmlns:a16="http://schemas.microsoft.com/office/drawing/2014/main" id="{B9B69B5F-2A88-4A4C-AB93-10416C192D74}"/>
                </a:ext>
              </a:extLst>
            </p:cNvPr>
            <p:cNvSpPr txBox="1">
              <a:spLocks/>
            </p:cNvSpPr>
            <p:nvPr/>
          </p:nvSpPr>
          <p:spPr>
            <a:xfrm>
              <a:off x="6066769" y="1277000"/>
              <a:ext cx="2700000" cy="14281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FFFF"/>
              </a:solidFill>
            </a:ln>
          </p:spPr>
          <p:txBody>
            <a:bodyPr lIns="90000" tIns="72000" bIns="72000" anchor="ctr" anchorCtr="0"/>
            <a:lstStyle>
              <a:defPPr>
                <a:defRPr lang="en-AU"/>
              </a:defPPr>
              <a:lvl1pPr marL="0" indent="0" eaLnBrk="1" hangingPunct="1">
                <a:spcBef>
                  <a:spcPct val="20000"/>
                </a:spcBef>
                <a:buFont typeface="Wingdings" panose="05000000000000000000" pitchFamily="2" charset="2"/>
                <a:buNone/>
                <a:defRPr sz="2800" spc="50" baseline="0">
                  <a:solidFill>
                    <a:srgbClr val="FFFFFF"/>
                  </a:solidFill>
                </a:defRPr>
              </a:lvl1pPr>
              <a:lvl2pPr marL="360000" indent="-360000" eaLnBrk="1" hangingPunct="1">
                <a:spcBef>
                  <a:spcPct val="20000"/>
                </a:spcBef>
                <a:buClr>
                  <a:schemeClr val="bg2"/>
                </a:buClr>
                <a:buFont typeface="Wingdings" charset="2"/>
                <a:buChar char="§"/>
                <a:defRPr sz="2400" spc="50" baseline="0">
                  <a:solidFill>
                    <a:srgbClr val="FFFFFF"/>
                  </a:solidFill>
                </a:defRPr>
              </a:lvl2pPr>
              <a:lvl3pPr marL="720000" indent="-360000" eaLnBrk="1" hangingPunct="1">
                <a:spcBef>
                  <a:spcPct val="20000"/>
                </a:spcBef>
                <a:buClr>
                  <a:schemeClr val="bg2"/>
                </a:buClr>
                <a:buFont typeface=".AppleSystemUIFont" charset="-120"/>
                <a:buChar char="-"/>
                <a:defRPr sz="2000" spc="50" baseline="0">
                  <a:solidFill>
                    <a:srgbClr val="FFFFFF"/>
                  </a:solidFill>
                </a:defRPr>
              </a:lvl3pPr>
              <a:lvl4pPr marL="1074738" indent="-228600" eaLnBrk="1" hangingPunct="1">
                <a:spcBef>
                  <a:spcPct val="20000"/>
                </a:spcBef>
                <a:buChar char="–"/>
                <a:defRPr sz="2000" spc="50" baseline="0">
                  <a:solidFill>
                    <a:srgbClr val="FFFFFF"/>
                  </a:solidFill>
                </a:defRPr>
              </a:lvl4pPr>
              <a:lvl5pPr marL="1347788" indent="-228600" eaLnBrk="1" hangingPunct="1">
                <a:spcBef>
                  <a:spcPct val="20000"/>
                </a:spcBef>
                <a:buChar char="»"/>
                <a:tabLst/>
                <a:defRPr sz="2000" spc="50" baseline="0">
                  <a:solidFill>
                    <a:srgbClr val="FFFFFF"/>
                  </a:solidFill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baseline="0"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AU" dirty="0"/>
                <a:t>Apply for Access </a:t>
              </a:r>
              <a:br>
                <a:rPr lang="en-AU" dirty="0"/>
              </a:br>
              <a:r>
                <a:rPr lang="en-AU" dirty="0"/>
                <a:t>Schemes</a:t>
              </a:r>
              <a:endParaRPr lang="en-US" dirty="0"/>
            </a:p>
          </p:txBody>
        </p:sp>
        <p:sp>
          <p:nvSpPr>
            <p:cNvPr id="16" name="Text Placeholder 28">
              <a:extLst>
                <a:ext uri="{FF2B5EF4-FFF2-40B4-BE49-F238E27FC236}">
                  <a16:creationId xmlns:a16="http://schemas.microsoft.com/office/drawing/2014/main" id="{91D12BBD-CB49-4ECC-A1F8-ADFA297DAF7A}"/>
                </a:ext>
              </a:extLst>
            </p:cNvPr>
            <p:cNvSpPr txBox="1">
              <a:spLocks/>
            </p:cNvSpPr>
            <p:nvPr/>
          </p:nvSpPr>
          <p:spPr>
            <a:xfrm>
              <a:off x="6066769" y="2705100"/>
              <a:ext cx="2700000" cy="1668244"/>
            </a:xfrm>
            <a:prstGeom prst="rect">
              <a:avLst/>
            </a:prstGeom>
            <a:ln>
              <a:solidFill>
                <a:srgbClr val="FFFFFF"/>
              </a:solidFill>
              <a:prstDash val="solid"/>
            </a:ln>
          </p:spPr>
          <p:txBody>
            <a:bodyPr lIns="90000" tIns="180000" anchor="t" anchorCtr="0"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  <a:defRPr lang="en-US" sz="2800" kern="1200" spc="50" baseline="0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60000" indent="-3600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2"/>
                <a:buChar char="§"/>
                <a:defRPr lang="en-US" sz="2400" kern="1200" spc="50" baseline="0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720000" indent="-3600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.AppleSystemUIFont" charset="-120"/>
                <a:buChar char="-"/>
                <a:defRPr lang="en-US" sz="2000" kern="1200" spc="50" baseline="0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07473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lang="en-US" sz="2000" kern="1200" spc="50" baseline="0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47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tabLst/>
                <a:defRPr lang="en-AU" sz="2000" kern="1200" spc="50" baseline="0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9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8304" y="4587974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269292"/>
            <a:ext cx="8426792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 bwMode="auto">
          <a:xfrm>
            <a:off x="-1" y="597883"/>
            <a:ext cx="4871927" cy="432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179388" eaLnBrk="1" hangingPunct="1"/>
            <a:r>
              <a:rPr lang="en-US" sz="2400" b="1" dirty="0">
                <a:solidFill>
                  <a:schemeClr val="bg1"/>
                </a:solidFill>
              </a:rPr>
              <a:t>Educational Access Schemes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1177003"/>
            <a:ext cx="5796136" cy="432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179388"/>
            <a:r>
              <a:rPr lang="en-US" sz="2400" b="1" dirty="0">
                <a:solidFill>
                  <a:schemeClr val="bg1"/>
                </a:solidFill>
              </a:rPr>
              <a:t>Schools Recommendation Schemes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-1" y="1756123"/>
            <a:ext cx="3419873" cy="432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marL="179388" eaLnBrk="1" hangingPunct="1"/>
            <a:r>
              <a:rPr lang="en-US" sz="2400" b="1" dirty="0">
                <a:solidFill>
                  <a:schemeClr val="bg1"/>
                </a:solidFill>
              </a:rPr>
              <a:t>Equity Scholarships</a:t>
            </a:r>
          </a:p>
        </p:txBody>
      </p:sp>
    </p:spTree>
    <p:extLst>
      <p:ext uri="{BB962C8B-B14F-4D97-AF65-F5344CB8AC3E}">
        <p14:creationId xmlns:p14="http://schemas.microsoft.com/office/powerpoint/2010/main" val="5655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EDUCATIONAL ACCESS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606"/>
            <a:ext cx="8820472" cy="3528392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AU" sz="2000" dirty="0"/>
              <a:t>For students whose studies were negatively affected as a result of circumstances beyond their control or choosing.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AU" sz="2000" dirty="0"/>
              <a:t>Apply online 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AU" dirty="0"/>
              <a:t>Documents to be uploaded </a:t>
            </a:r>
            <a:r>
              <a:rPr lang="en-AU" sz="2000" dirty="0"/>
              <a:t>by Nov 20 to receive eligibility notice before ATAR release.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AU" sz="2000" dirty="0"/>
              <a:t>Disadvantage lasting </a:t>
            </a:r>
            <a:r>
              <a:rPr lang="en-AU" sz="2000" b="1" dirty="0"/>
              <a:t>6 months or longer 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AU" sz="2000" dirty="0"/>
              <a:t>Educational Impact Statement is a statement provided by your school in support of your application.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AU" sz="2000" dirty="0"/>
              <a:t>If successful under EAS your selection rank may be increased. </a:t>
            </a:r>
          </a:p>
          <a:p>
            <a:pPr marL="457200" lvl="1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4549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857250"/>
          </a:xfrm>
        </p:spPr>
        <p:txBody>
          <a:bodyPr/>
          <a:lstStyle/>
          <a:p>
            <a:r>
              <a:rPr lang="en-AU" dirty="0"/>
              <a:t>SCHOOLS RECOMMENDATION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3598"/>
            <a:ext cx="8496944" cy="378970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‒"/>
            </a:pPr>
            <a:r>
              <a:rPr lang="en-AU" sz="2000" dirty="0"/>
              <a:t>Early offer schemes.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000" dirty="0"/>
              <a:t>Online application </a:t>
            </a:r>
            <a:r>
              <a:rPr lang="en-AU" sz="2000" b="1" dirty="0"/>
              <a:t>opens 1 April, closes 20 September</a:t>
            </a:r>
            <a:r>
              <a:rPr lang="en-AU" sz="2000" dirty="0"/>
              <a:t>.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000" dirty="0"/>
              <a:t>Submit your undergraduate application first.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000" dirty="0"/>
              <a:t>Not all courses are offered through SRS.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000" dirty="0"/>
              <a:t>Institutions may use your: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sz="2000" dirty="0"/>
              <a:t>Year 11 results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sz="2000" dirty="0"/>
              <a:t>school’s rating of your aptitudes and abilities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sz="2000" dirty="0"/>
              <a:t>EAS application (if applicable).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000" dirty="0"/>
              <a:t>Conditional and unconditional offers.</a:t>
            </a:r>
          </a:p>
          <a:p>
            <a:pPr marL="0" lvl="1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19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EQUITY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3796"/>
            <a:ext cx="8496944" cy="35942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AU" sz="2000" dirty="0"/>
              <a:t>For students who are most in need of financial support while studying.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AU" sz="2000" dirty="0"/>
              <a:t>Most scholarships are awarded to applicants who receive Centrelink payments and/or who can demonstrate additional types of disadvantage.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AU" sz="2000" dirty="0"/>
              <a:t>Apply online.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AU" sz="2000" dirty="0"/>
              <a:t>Submit your undergraduate application first.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AU" sz="2000" dirty="0"/>
              <a:t>Supporting documents will be needed and can be uploaded online to your application.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3631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WHAT IS UAC?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85252-7B3F-45B3-8463-2E5FE246C770}"/>
              </a:ext>
            </a:extLst>
          </p:cNvPr>
          <p:cNvSpPr/>
          <p:nvPr/>
        </p:nvSpPr>
        <p:spPr>
          <a:xfrm>
            <a:off x="395536" y="1851670"/>
            <a:ext cx="259228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Applications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BC8F7-8701-4750-931F-33F70A19D356}"/>
              </a:ext>
            </a:extLst>
          </p:cNvPr>
          <p:cNvSpPr/>
          <p:nvPr/>
        </p:nvSpPr>
        <p:spPr>
          <a:xfrm>
            <a:off x="3419873" y="1851670"/>
            <a:ext cx="2463812" cy="151216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Equity Schemes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26D01-94B2-459D-9412-EBF5CE1AF5B5}"/>
              </a:ext>
            </a:extLst>
          </p:cNvPr>
          <p:cNvSpPr/>
          <p:nvPr/>
        </p:nvSpPr>
        <p:spPr>
          <a:xfrm>
            <a:off x="6315734" y="1851670"/>
            <a:ext cx="2360722" cy="1512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ATAR</a:t>
            </a:r>
          </a:p>
        </p:txBody>
      </p:sp>
    </p:spTree>
    <p:extLst>
      <p:ext uri="{BB962C8B-B14F-4D97-AF65-F5344CB8AC3E}">
        <p14:creationId xmlns:p14="http://schemas.microsoft.com/office/powerpoint/2010/main" val="13113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1F70-9FFE-429A-BF78-07218F36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5E2E6-D307-4F48-92A2-125E3FAA50C8}"/>
              </a:ext>
            </a:extLst>
          </p:cNvPr>
          <p:cNvSpPr/>
          <p:nvPr/>
        </p:nvSpPr>
        <p:spPr>
          <a:xfrm>
            <a:off x="395536" y="1779663"/>
            <a:ext cx="2304256" cy="1807236"/>
          </a:xfrm>
          <a:prstGeom prst="rect">
            <a:avLst/>
          </a:prstGeom>
          <a:solidFill>
            <a:srgbClr val="5FB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50"/>
              </a:buClr>
            </a:pPr>
            <a:r>
              <a:rPr lang="en-AU" sz="2400" dirty="0"/>
              <a:t>Understand your selection rank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7C06FE-48CB-4B6A-A423-6F9B793DF0D8}"/>
              </a:ext>
            </a:extLst>
          </p:cNvPr>
          <p:cNvSpPr/>
          <p:nvPr/>
        </p:nvSpPr>
        <p:spPr>
          <a:xfrm>
            <a:off x="3095836" y="1779663"/>
            <a:ext cx="2340260" cy="180019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50"/>
              </a:buClr>
            </a:pPr>
            <a:r>
              <a:rPr lang="en-AU" sz="2400" dirty="0"/>
              <a:t>Research adjustment factors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2C2F4-C864-444C-B84D-DD1AD80C0372}"/>
              </a:ext>
            </a:extLst>
          </p:cNvPr>
          <p:cNvSpPr/>
          <p:nvPr/>
        </p:nvSpPr>
        <p:spPr>
          <a:xfrm>
            <a:off x="5796136" y="1779663"/>
            <a:ext cx="2592288" cy="17931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50"/>
              </a:buClr>
            </a:pPr>
            <a:r>
              <a:rPr lang="en-AU" sz="2400" dirty="0"/>
              <a:t>When and how to change your preferences</a:t>
            </a:r>
          </a:p>
        </p:txBody>
      </p:sp>
    </p:spTree>
    <p:extLst>
      <p:ext uri="{BB962C8B-B14F-4D97-AF65-F5344CB8AC3E}">
        <p14:creationId xmlns:p14="http://schemas.microsoft.com/office/powerpoint/2010/main" val="26528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326" y="123478"/>
            <a:ext cx="8496944" cy="864097"/>
          </a:xfrm>
        </p:spPr>
        <p:txBody>
          <a:bodyPr/>
          <a:lstStyle/>
          <a:p>
            <a:r>
              <a:rPr lang="en-US" dirty="0"/>
              <a:t>SELECTION RANK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3326" y="2427734"/>
            <a:ext cx="8420744" cy="540000"/>
            <a:chOff x="409310" y="1777636"/>
            <a:chExt cx="8420744" cy="5400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65690" y="1777636"/>
              <a:ext cx="1951200" cy="54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ATAR</a:t>
              </a:r>
              <a:endParaRPr kumimoji="0" lang="en-A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878450" y="1777636"/>
              <a:ext cx="1951604" cy="54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2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ADDITIONAL SELECTION CRITERIA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722070" y="1777636"/>
              <a:ext cx="1951200" cy="54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2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ADJUSTMENT FACTORS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09310" y="1777636"/>
              <a:ext cx="1951200" cy="540000"/>
            </a:xfrm>
            <a:prstGeom prst="rect">
              <a:avLst/>
            </a:prstGeom>
            <a:solidFill>
              <a:srgbClr val="5FB84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2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SELECTION RANK</a:t>
              </a:r>
            </a:p>
          </p:txBody>
        </p:sp>
        <p:sp>
          <p:nvSpPr>
            <p:cNvPr id="5" name="Cross 4"/>
            <p:cNvSpPr/>
            <p:nvPr/>
          </p:nvSpPr>
          <p:spPr bwMode="auto">
            <a:xfrm>
              <a:off x="6557218" y="1858852"/>
              <a:ext cx="432048" cy="406834"/>
            </a:xfrm>
            <a:prstGeom prst="plus">
              <a:avLst>
                <a:gd name="adj" fmla="val 36852"/>
              </a:avLst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ross 10"/>
            <p:cNvSpPr/>
            <p:nvPr/>
          </p:nvSpPr>
          <p:spPr bwMode="auto">
            <a:xfrm>
              <a:off x="4403456" y="1858852"/>
              <a:ext cx="432048" cy="406834"/>
            </a:xfrm>
            <a:prstGeom prst="plus">
              <a:avLst>
                <a:gd name="adj" fmla="val 36852"/>
              </a:avLst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qual 5"/>
            <p:cNvSpPr/>
            <p:nvPr/>
          </p:nvSpPr>
          <p:spPr bwMode="auto">
            <a:xfrm>
              <a:off x="2249694" y="1846245"/>
              <a:ext cx="432048" cy="432048"/>
            </a:xfrm>
            <a:prstGeom prst="mathEqual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1203598"/>
            <a:ext cx="8744070" cy="1368152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AU" b="0" dirty="0"/>
              <a:t>The selection rank is the rank or number that universities use to make offers to students.</a:t>
            </a:r>
          </a:p>
          <a:p>
            <a:pPr lvl="1">
              <a:lnSpc>
                <a:spcPct val="150000"/>
              </a:lnSpc>
            </a:pPr>
            <a:endParaRPr lang="en-AU" sz="16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596603"/>
          </a:xfrm>
        </p:spPr>
        <p:txBody>
          <a:bodyPr/>
          <a:lstStyle/>
          <a:p>
            <a:r>
              <a:rPr lang="en-US" dirty="0"/>
              <a:t>ADJUSTMENT FACTORS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7524" y="987574"/>
            <a:ext cx="8568952" cy="21602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dirty="0"/>
              <a:t>Used to increase your selection rank.</a:t>
            </a:r>
          </a:p>
          <a:p>
            <a:pPr marL="285750" lvl="1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b="1" dirty="0"/>
              <a:t>DO NOT </a:t>
            </a:r>
            <a:r>
              <a:rPr lang="en-AU" sz="2400" dirty="0"/>
              <a:t>change your ATAR.</a:t>
            </a:r>
          </a:p>
          <a:p>
            <a:pPr marL="0" lvl="1"/>
            <a:endParaRPr lang="en-AU" sz="2400" dirty="0"/>
          </a:p>
          <a:p>
            <a:pPr marL="0" lvl="1"/>
            <a:endParaRPr lang="en-AU" sz="2400" dirty="0"/>
          </a:p>
          <a:p>
            <a:pPr marL="0" lvl="1"/>
            <a:r>
              <a:rPr lang="en-AU" sz="2400" dirty="0"/>
              <a:t>Four types: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E91C2-5F46-47EC-A726-78870D361C2F}"/>
              </a:ext>
            </a:extLst>
          </p:cNvPr>
          <p:cNvSpPr txBox="1"/>
          <p:nvPr/>
        </p:nvSpPr>
        <p:spPr>
          <a:xfrm>
            <a:off x="323528" y="307102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dirty="0"/>
              <a:t>Subject adjustments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dirty="0"/>
              <a:t>Location adjustments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95800-96BC-42CF-A9B4-70CAB23A1E67}"/>
              </a:ext>
            </a:extLst>
          </p:cNvPr>
          <p:cNvSpPr txBox="1"/>
          <p:nvPr/>
        </p:nvSpPr>
        <p:spPr>
          <a:xfrm>
            <a:off x="4572000" y="3071024"/>
            <a:ext cx="430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dirty="0"/>
              <a:t>Equity adjustments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400" dirty="0"/>
              <a:t>Elite athlete and performer adjustments</a:t>
            </a:r>
          </a:p>
        </p:txBody>
      </p:sp>
    </p:spTree>
    <p:extLst>
      <p:ext uri="{BB962C8B-B14F-4D97-AF65-F5344CB8AC3E}">
        <p14:creationId xmlns:p14="http://schemas.microsoft.com/office/powerpoint/2010/main" val="17817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864097"/>
          </a:xfrm>
        </p:spPr>
        <p:txBody>
          <a:bodyPr/>
          <a:lstStyle/>
          <a:p>
            <a:r>
              <a:rPr lang="en-US" sz="2400" dirty="0"/>
              <a:t>ADJUSTMENT FACTORS &amp; LOWEST SELECTION RANK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A764157-C9CF-43E3-B424-092F9CFD0F07}"/>
              </a:ext>
            </a:extLst>
          </p:cNvPr>
          <p:cNvSpPr txBox="1"/>
          <p:nvPr/>
        </p:nvSpPr>
        <p:spPr>
          <a:xfrm>
            <a:off x="5868146" y="3795886"/>
            <a:ext cx="3168350" cy="504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9A4DCA3-701D-4E59-BD43-6B2932BA48D8}"/>
              </a:ext>
            </a:extLst>
          </p:cNvPr>
          <p:cNvSpPr txBox="1"/>
          <p:nvPr/>
        </p:nvSpPr>
        <p:spPr>
          <a:xfrm>
            <a:off x="5868146" y="3363838"/>
            <a:ext cx="3168350" cy="9361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254BAB2-6057-4C01-84FA-16B6AF4FA148}"/>
              </a:ext>
            </a:extLst>
          </p:cNvPr>
          <p:cNvSpPr txBox="1"/>
          <p:nvPr/>
        </p:nvSpPr>
        <p:spPr>
          <a:xfrm>
            <a:off x="5868146" y="2911366"/>
            <a:ext cx="3168350" cy="13681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FF656B6-701C-4B23-A65B-87C17CE04DFD}"/>
              </a:ext>
            </a:extLst>
          </p:cNvPr>
          <p:cNvSpPr txBox="1"/>
          <p:nvPr/>
        </p:nvSpPr>
        <p:spPr>
          <a:xfrm>
            <a:off x="5868144" y="2082340"/>
            <a:ext cx="3168350" cy="22322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C1F2527-B725-410A-842E-528AAD12B83F}"/>
              </a:ext>
            </a:extLst>
          </p:cNvPr>
          <p:cNvSpPr txBox="1"/>
          <p:nvPr/>
        </p:nvSpPr>
        <p:spPr>
          <a:xfrm>
            <a:off x="6732240" y="2979698"/>
            <a:ext cx="2232246" cy="1200329"/>
          </a:xfrm>
          <a:prstGeom prst="rect">
            <a:avLst/>
          </a:prstGeom>
          <a:solidFill>
            <a:srgbClr val="5FB846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AU" dirty="0">
                <a:solidFill>
                  <a:schemeClr val="bg1"/>
                </a:solidFill>
              </a:rPr>
              <a:t>LSR = 87.00</a:t>
            </a:r>
          </a:p>
          <a:p>
            <a:pPr fontAlgn="t"/>
            <a:endParaRPr lang="en-AU" dirty="0">
              <a:solidFill>
                <a:schemeClr val="bg1"/>
              </a:solidFill>
            </a:endParaRPr>
          </a:p>
          <a:p>
            <a:pPr fontAlgn="t"/>
            <a:r>
              <a:rPr lang="en-AU" dirty="0">
                <a:solidFill>
                  <a:schemeClr val="bg1"/>
                </a:solidFill>
              </a:rPr>
              <a:t>Your ATAR doesn’t change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8A4FE5E-6F0E-4F19-B86A-FE601BF1A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82015"/>
              </p:ext>
            </p:extLst>
          </p:nvPr>
        </p:nvGraphicFramePr>
        <p:xfrm>
          <a:off x="539552" y="1924997"/>
          <a:ext cx="6036179" cy="254690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67627">
                  <a:extLst>
                    <a:ext uri="{9D8B030D-6E8A-4147-A177-3AD203B41FA5}">
                      <a16:colId xmlns:a16="http://schemas.microsoft.com/office/drawing/2014/main" val="789212349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414623408"/>
                    </a:ext>
                  </a:extLst>
                </a:gridCol>
              </a:tblGrid>
              <a:tr h="339531"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dirty="0">
                          <a:solidFill>
                            <a:schemeClr val="bg1"/>
                          </a:solidFill>
                          <a:effectLst/>
                        </a:rPr>
                        <a:t>Applicant</a:t>
                      </a:r>
                      <a:endParaRPr lang="en-A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000" marB="54000"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600" dirty="0">
                          <a:solidFill>
                            <a:schemeClr val="bg1"/>
                          </a:solidFill>
                          <a:effectLst/>
                        </a:rPr>
                        <a:t>Selection rank</a:t>
                      </a:r>
                      <a:endParaRPr lang="en-A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 anchor="ctr">
                    <a:solidFill>
                      <a:srgbClr val="1E2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14305"/>
                  </a:ext>
                </a:extLst>
              </a:tr>
              <a:tr h="1363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AU" sz="1600" kern="1200" dirty="0">
                          <a:effectLst/>
                        </a:rPr>
                        <a:t>1</a:t>
                      </a:r>
                      <a:endParaRPr lang="en-A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AU" sz="1600" b="1" kern="1200" dirty="0">
                          <a:effectLst/>
                        </a:rPr>
                        <a:t>89.00</a:t>
                      </a:r>
                      <a:r>
                        <a:rPr lang="en-AU" sz="1600" kern="1200" dirty="0">
                          <a:effectLst/>
                        </a:rPr>
                        <a:t> (ATAR of 89.00)</a:t>
                      </a:r>
                      <a:endParaRPr lang="en-A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extLst>
                  <a:ext uri="{0D108BD9-81ED-4DB2-BD59-A6C34878D82A}">
                    <a16:rowId xmlns:a16="http://schemas.microsoft.com/office/drawing/2014/main" val="186631111"/>
                  </a:ext>
                </a:extLst>
              </a:tr>
              <a:tr h="37290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dirty="0">
                          <a:effectLst/>
                        </a:rPr>
                        <a:t>2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600" b="1" dirty="0">
                          <a:effectLst/>
                        </a:rPr>
                        <a:t>88.00</a:t>
                      </a:r>
                      <a:r>
                        <a:rPr lang="en-AU" sz="1600" dirty="0">
                          <a:effectLst/>
                        </a:rPr>
                        <a:t> (ATAR of 87.00 + adjustment of 1 point)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extLst>
                  <a:ext uri="{0D108BD9-81ED-4DB2-BD59-A6C34878D82A}">
                    <a16:rowId xmlns:a16="http://schemas.microsoft.com/office/drawing/2014/main" val="14148176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u="none" dirty="0">
                          <a:effectLst/>
                        </a:rPr>
                        <a:t>3</a:t>
                      </a:r>
                      <a:endParaRPr lang="en-AU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600" b="1" u="none" dirty="0">
                          <a:effectLst/>
                        </a:rPr>
                        <a:t>87.00</a:t>
                      </a:r>
                      <a:r>
                        <a:rPr lang="en-AU" sz="1600" u="none" dirty="0">
                          <a:effectLst/>
                        </a:rPr>
                        <a:t> (ATAR of 83.00 + adjustment of 4 points)</a:t>
                      </a:r>
                      <a:endParaRPr lang="en-AU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extLst>
                  <a:ext uri="{0D108BD9-81ED-4DB2-BD59-A6C34878D82A}">
                    <a16:rowId xmlns:a16="http://schemas.microsoft.com/office/drawing/2014/main" val="3942768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endParaRPr lang="en-AU" sz="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t"/>
                      <a:endParaRPr lang="en-AU" sz="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5720848"/>
                  </a:ext>
                </a:extLst>
              </a:tr>
              <a:tr h="339531"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dirty="0">
                          <a:effectLst/>
                        </a:rPr>
                        <a:t>4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600" b="1" dirty="0">
                          <a:effectLst/>
                        </a:rPr>
                        <a:t>86.00</a:t>
                      </a:r>
                      <a:r>
                        <a:rPr lang="en-AU" sz="1600" dirty="0">
                          <a:effectLst/>
                        </a:rPr>
                        <a:t> (ATAR of 86.00)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extLst>
                  <a:ext uri="{0D108BD9-81ED-4DB2-BD59-A6C34878D82A}">
                    <a16:rowId xmlns:a16="http://schemas.microsoft.com/office/drawing/2014/main" val="1566962957"/>
                  </a:ext>
                </a:extLst>
              </a:tr>
              <a:tr h="376118"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dirty="0">
                          <a:effectLst/>
                        </a:rPr>
                        <a:t>5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600" b="1" dirty="0">
                          <a:effectLst/>
                        </a:rPr>
                        <a:t>85.00</a:t>
                      </a:r>
                      <a:r>
                        <a:rPr lang="en-AU" sz="1600" dirty="0">
                          <a:effectLst/>
                        </a:rPr>
                        <a:t> (ATAR of 83.00 + adjustment of 2 points)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extLst>
                  <a:ext uri="{0D108BD9-81ED-4DB2-BD59-A6C34878D82A}">
                    <a16:rowId xmlns:a16="http://schemas.microsoft.com/office/drawing/2014/main" val="11097743"/>
                  </a:ext>
                </a:extLst>
              </a:tr>
              <a:tr h="339531"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dirty="0">
                          <a:effectLst/>
                        </a:rPr>
                        <a:t>6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600" b="1" dirty="0">
                          <a:effectLst/>
                        </a:rPr>
                        <a:t>84.00</a:t>
                      </a:r>
                      <a:r>
                        <a:rPr lang="en-AU" sz="1600" dirty="0">
                          <a:effectLst/>
                        </a:rPr>
                        <a:t> (ATAR of 84.00)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83" marR="84883" marT="54000" marB="54000"/>
                </a:tc>
                <a:extLst>
                  <a:ext uri="{0D108BD9-81ED-4DB2-BD59-A6C34878D82A}">
                    <a16:rowId xmlns:a16="http://schemas.microsoft.com/office/drawing/2014/main" val="392045664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B437296-DBDD-4B48-BAB3-71676B157F30}"/>
              </a:ext>
            </a:extLst>
          </p:cNvPr>
          <p:cNvSpPr txBox="1"/>
          <p:nvPr/>
        </p:nvSpPr>
        <p:spPr>
          <a:xfrm>
            <a:off x="323526" y="621036"/>
            <a:ext cx="6252205" cy="1225290"/>
          </a:xfrm>
          <a:prstGeom prst="rect">
            <a:avLst/>
          </a:prstGeom>
          <a:noFill/>
        </p:spPr>
        <p:txBody>
          <a:bodyPr wrap="square" lIns="360000" tIns="360000" rIns="360000" rtlCol="0">
            <a:spAutoFit/>
          </a:bodyPr>
          <a:lstStyle/>
          <a:p>
            <a:pPr>
              <a:spcAft>
                <a:spcPts val="600"/>
              </a:spcAft>
              <a:buClr>
                <a:srgbClr val="00B050"/>
              </a:buClr>
            </a:pPr>
            <a:r>
              <a:rPr lang="en-AU" sz="2400" dirty="0"/>
              <a:t>Bachelor</a:t>
            </a:r>
            <a:r>
              <a:rPr lang="en-AU" sz="2400" dirty="0">
                <a:solidFill>
                  <a:srgbClr val="FFFFFF"/>
                </a:solidFill>
              </a:rPr>
              <a:t> </a:t>
            </a:r>
            <a:r>
              <a:rPr lang="en-AU" sz="2400" dirty="0"/>
              <a:t>of Sandology</a:t>
            </a:r>
          </a:p>
          <a:p>
            <a:pPr>
              <a:buClr>
                <a:srgbClr val="00B050"/>
              </a:buClr>
            </a:pPr>
            <a:r>
              <a:rPr lang="en-AU" sz="2400" dirty="0"/>
              <a:t>6 applicants / 3 places</a:t>
            </a:r>
          </a:p>
        </p:txBody>
      </p:sp>
    </p:spTree>
    <p:extLst>
      <p:ext uri="{BB962C8B-B14F-4D97-AF65-F5344CB8AC3E}">
        <p14:creationId xmlns:p14="http://schemas.microsoft.com/office/powerpoint/2010/main" val="20568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5" grpId="0" animBg="1"/>
      <p:bldP spid="76" grpId="0" animBg="1"/>
      <p:bldP spid="80" grpId="0" animBg="1"/>
      <p:bldP spid="82" grpId="0" animBg="1"/>
      <p:bldP spid="2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8D0F-1F62-4F28-B976-3F592956E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347615"/>
            <a:ext cx="8496943" cy="576063"/>
          </a:xfrm>
        </p:spPr>
        <p:txBody>
          <a:bodyPr/>
          <a:lstStyle/>
          <a:p>
            <a:pPr marL="0" lvl="1" indent="0">
              <a:buNone/>
            </a:pPr>
            <a:r>
              <a:rPr lang="en-AU" sz="2400" dirty="0"/>
              <a:t>Once you know your ATAR, review your preferences.</a:t>
            </a:r>
          </a:p>
          <a:p>
            <a:pPr marL="0" lvl="1" indent="0">
              <a:buNone/>
            </a:pPr>
            <a:endParaRPr lang="en-AU" sz="2400" dirty="0"/>
          </a:p>
          <a:p>
            <a:pPr marL="0" lvl="1" indent="0">
              <a:buNone/>
            </a:pPr>
            <a:endParaRPr lang="en-AU" sz="2400" dirty="0"/>
          </a:p>
          <a:p>
            <a:pPr marL="0" lvl="1" indent="0">
              <a:buNone/>
            </a:pPr>
            <a:endParaRPr lang="en-AU" sz="2400" dirty="0"/>
          </a:p>
          <a:p>
            <a:pPr marL="266700" lvl="1" indent="0">
              <a:buNone/>
            </a:pPr>
            <a:endParaRPr lang="en-AU" sz="2400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82C602-E0D3-40FA-83DA-C7A1D337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PREFERENCES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903DC-ADC5-44C4-BE35-A441C6DFF84E}"/>
              </a:ext>
            </a:extLst>
          </p:cNvPr>
          <p:cNvSpPr/>
          <p:nvPr/>
        </p:nvSpPr>
        <p:spPr>
          <a:xfrm>
            <a:off x="395536" y="2427733"/>
            <a:ext cx="2304256" cy="1159165"/>
          </a:xfrm>
          <a:prstGeom prst="rect">
            <a:avLst/>
          </a:prstGeom>
          <a:solidFill>
            <a:srgbClr val="5FB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00B050"/>
              </a:buClr>
            </a:pPr>
            <a:r>
              <a:rPr lang="en-AU" sz="2400" dirty="0"/>
              <a:t>Check the courses LSR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52467-C8A6-4479-BCF4-EDF62467E19F}"/>
              </a:ext>
            </a:extLst>
          </p:cNvPr>
          <p:cNvSpPr/>
          <p:nvPr/>
        </p:nvSpPr>
        <p:spPr>
          <a:xfrm>
            <a:off x="3095836" y="2420697"/>
            <a:ext cx="2340260" cy="115916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00B050"/>
              </a:buClr>
            </a:pPr>
            <a:r>
              <a:rPr lang="en-AU" sz="2400" dirty="0"/>
              <a:t>Be realistic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0B1656-BEF1-4797-881E-5669EFD32703}"/>
              </a:ext>
            </a:extLst>
          </p:cNvPr>
          <p:cNvSpPr/>
          <p:nvPr/>
        </p:nvSpPr>
        <p:spPr>
          <a:xfrm>
            <a:off x="5796136" y="2420697"/>
            <a:ext cx="2592288" cy="11521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00B050"/>
              </a:buClr>
            </a:pPr>
            <a:r>
              <a:rPr lang="en-AU" sz="2400" dirty="0"/>
              <a:t>Monitor preference closing dates</a:t>
            </a:r>
          </a:p>
        </p:txBody>
      </p:sp>
    </p:spTree>
    <p:extLst>
      <p:ext uri="{BB962C8B-B14F-4D97-AF65-F5344CB8AC3E}">
        <p14:creationId xmlns:p14="http://schemas.microsoft.com/office/powerpoint/2010/main" val="24763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131840" y="123478"/>
          <a:ext cx="631870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1371D1-EF99-4BFF-B9E1-2887102140D1}"/>
              </a:ext>
            </a:extLst>
          </p:cNvPr>
          <p:cNvSpPr txBox="1"/>
          <p:nvPr/>
        </p:nvSpPr>
        <p:spPr>
          <a:xfrm>
            <a:off x="683568" y="1995686"/>
            <a:ext cx="2682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OFFERS</a:t>
            </a:r>
            <a:endParaRPr lang="en-AU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91630"/>
            <a:ext cx="8928992" cy="1102519"/>
          </a:xfrm>
        </p:spPr>
        <p:txBody>
          <a:bodyPr/>
          <a:lstStyle/>
          <a:p>
            <a:r>
              <a:rPr lang="en-US" sz="3600" dirty="0"/>
              <a:t>THE ATAR</a:t>
            </a:r>
          </a:p>
        </p:txBody>
      </p:sp>
    </p:spTree>
    <p:extLst>
      <p:ext uri="{BB962C8B-B14F-4D97-AF65-F5344CB8AC3E}">
        <p14:creationId xmlns:p14="http://schemas.microsoft.com/office/powerpoint/2010/main" val="42024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HSC vs ATAR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6476055" cy="3240827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‒"/>
            </a:pPr>
            <a:r>
              <a:rPr lang="en-AU" sz="2100" b="1" dirty="0"/>
              <a:t>Performance</a:t>
            </a:r>
            <a:r>
              <a:rPr lang="en-AU" sz="2100" dirty="0"/>
              <a:t> vs </a:t>
            </a:r>
            <a:r>
              <a:rPr lang="en-AU" sz="2100" b="1" dirty="0"/>
              <a:t>Position</a:t>
            </a:r>
            <a:r>
              <a:rPr lang="en-AU" sz="2100" dirty="0"/>
              <a:t>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100" dirty="0"/>
              <a:t>HSC marks = </a:t>
            </a:r>
            <a:r>
              <a:rPr lang="en-AU" sz="2100" b="1" dirty="0"/>
              <a:t>performance</a:t>
            </a:r>
            <a:r>
              <a:rPr lang="en-AU" sz="2100" dirty="0"/>
              <a:t> against the standards.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100" dirty="0"/>
              <a:t>ATAR = </a:t>
            </a:r>
            <a:r>
              <a:rPr lang="en-AU" sz="2100" b="1" dirty="0"/>
              <a:t>position</a:t>
            </a:r>
            <a:r>
              <a:rPr lang="en-AU" sz="2100" dirty="0"/>
              <a:t> against all other students in NSW.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100" dirty="0"/>
              <a:t>Good performance does not guarantee a high position.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2100" dirty="0"/>
              <a:t>The only thing </a:t>
            </a:r>
            <a:r>
              <a:rPr lang="en-AU" sz="2100" b="1" dirty="0"/>
              <a:t>YOU</a:t>
            </a:r>
            <a:r>
              <a:rPr lang="en-AU" sz="2100" dirty="0"/>
              <a:t> can control is your </a:t>
            </a:r>
            <a:r>
              <a:rPr lang="en-AU" sz="2100" b="1" dirty="0"/>
              <a:t>performance</a:t>
            </a:r>
            <a:r>
              <a:rPr lang="en-AU" sz="21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548796-65D7-4E62-8F35-C944371EB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06" y="1279530"/>
            <a:ext cx="1910425" cy="139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59E6A5-87C6-4EF9-94D3-0B55AFDBC787}"/>
              </a:ext>
            </a:extLst>
          </p:cNvPr>
          <p:cNvSpPr/>
          <p:nvPr/>
        </p:nvSpPr>
        <p:spPr>
          <a:xfrm>
            <a:off x="5652118" y="27157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dirty="0"/>
              <a:t>Like your </a:t>
            </a:r>
            <a:r>
              <a:rPr lang="en-AU" dirty="0">
                <a:solidFill>
                  <a:srgbClr val="5FB846"/>
                </a:solidFill>
              </a:rPr>
              <a:t>position</a:t>
            </a:r>
            <a:r>
              <a:rPr lang="en-AU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AU" dirty="0"/>
              <a:t> in a race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407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WHAT IS THE ATAR?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353796"/>
            <a:ext cx="8496944" cy="3240827"/>
          </a:xfrm>
        </p:spPr>
        <p:txBody>
          <a:bodyPr/>
          <a:lstStyle/>
          <a:p>
            <a:pPr marL="0" lvl="1" indent="0">
              <a:buNone/>
            </a:pPr>
            <a:r>
              <a:rPr lang="en-AU" sz="2200" dirty="0"/>
              <a:t>The </a:t>
            </a:r>
            <a:r>
              <a:rPr lang="en-AU" sz="2200" b="1" dirty="0"/>
              <a:t>Australian Tertiary Admission Rank </a:t>
            </a:r>
            <a:r>
              <a:rPr lang="en-AU" sz="2200" dirty="0"/>
              <a:t>is…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AU" sz="2200" dirty="0"/>
              <a:t>Is a </a:t>
            </a:r>
            <a:r>
              <a:rPr lang="en-AU" sz="2200" b="1" dirty="0"/>
              <a:t>RANK</a:t>
            </a:r>
            <a:r>
              <a:rPr lang="en-AU" sz="2200" dirty="0"/>
              <a:t> not a mark out of 100.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AU" sz="2200" dirty="0"/>
              <a:t>It’s about </a:t>
            </a:r>
            <a:r>
              <a:rPr lang="en-AU" sz="2200" b="1" dirty="0"/>
              <a:t>POSITION</a:t>
            </a:r>
            <a:r>
              <a:rPr lang="en-AU" sz="2200" dirty="0"/>
              <a:t>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AU" sz="2200" dirty="0"/>
              <a:t>A number between 0.00 and 99.95.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AU" sz="2200" dirty="0"/>
              <a:t>Used by universities to rank and select students.</a:t>
            </a:r>
          </a:p>
        </p:txBody>
      </p:sp>
    </p:spTree>
    <p:extLst>
      <p:ext uri="{BB962C8B-B14F-4D97-AF65-F5344CB8AC3E}">
        <p14:creationId xmlns:p14="http://schemas.microsoft.com/office/powerpoint/2010/main" val="1469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411509"/>
            <a:ext cx="8496944" cy="864097"/>
          </a:xfrm>
          <a:solidFill>
            <a:srgbClr val="FFFFFF"/>
          </a:solidFill>
        </p:spPr>
        <p:txBody>
          <a:bodyPr anchor="t"/>
          <a:lstStyle/>
          <a:p>
            <a:r>
              <a:rPr lang="en-AU" dirty="0">
                <a:solidFill>
                  <a:schemeClr val="tx1"/>
                </a:solidFill>
              </a:rPr>
              <a:t> THE ATAR 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203598"/>
            <a:ext cx="8496944" cy="316190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‒"/>
            </a:pPr>
            <a:r>
              <a:rPr lang="en-US" sz="2000" b="1" dirty="0"/>
              <a:t>Scaling is the first step in calculating the ATAR.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Marks need to be adjusted before we can calculate the ATAR because of the many different patterns of study and the many different students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This is done so no student is neither advantaged or disadvantaged because of their subject choice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UAC doesn’t scale courses, we scale the students academic abilities within the course.</a:t>
            </a:r>
          </a:p>
        </p:txBody>
      </p:sp>
    </p:spTree>
    <p:extLst>
      <p:ext uri="{BB962C8B-B14F-4D97-AF65-F5344CB8AC3E}">
        <p14:creationId xmlns:p14="http://schemas.microsoft.com/office/powerpoint/2010/main" val="230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8442"/>
            <a:ext cx="8496944" cy="85725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THE ATAR AND </a:t>
            </a:r>
            <a:r>
              <a:rPr lang="en-US" dirty="0"/>
              <a:t>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8496944" cy="324082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The </a:t>
            </a:r>
            <a:r>
              <a:rPr lang="en-US" sz="2000" b="1" dirty="0"/>
              <a:t>scaled mean </a:t>
            </a:r>
            <a:r>
              <a:rPr lang="en-US" sz="2000" dirty="0"/>
              <a:t>of a course tells us about the </a:t>
            </a:r>
            <a:r>
              <a:rPr lang="en-US" sz="2000" b="1" dirty="0"/>
              <a:t>strength</a:t>
            </a:r>
            <a:r>
              <a:rPr lang="en-US" sz="2000" dirty="0"/>
              <a:t> of the competition.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High scaled mean = high achievers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Low scaled mean = varied abilities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The scaled mean of a course doesn’t automatically lead to a high or low ATAR.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2000" dirty="0"/>
              <a:t>It doesn’t matter what courses you study, you just have to do well!</a:t>
            </a:r>
          </a:p>
          <a:p>
            <a:pPr>
              <a:buFont typeface="Arial" panose="020B0604020202020204" pitchFamily="34" charset="0"/>
              <a:buChar char="‒"/>
            </a:pPr>
            <a:endParaRPr lang="en-US" sz="1600" b="1" dirty="0"/>
          </a:p>
          <a:p>
            <a:r>
              <a:rPr lang="en-US" sz="2000" b="1" dirty="0"/>
              <a:t>Remember the ATAR is about POSITION!</a:t>
            </a:r>
          </a:p>
        </p:txBody>
      </p:sp>
    </p:spTree>
    <p:extLst>
      <p:ext uri="{BB962C8B-B14F-4D97-AF65-F5344CB8AC3E}">
        <p14:creationId xmlns:p14="http://schemas.microsoft.com/office/powerpoint/2010/main" val="32454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ATAR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8496944" cy="3240827"/>
          </a:xfrm>
        </p:spPr>
        <p:txBody>
          <a:bodyPr/>
          <a:lstStyle/>
          <a:p>
            <a:r>
              <a:rPr lang="en-US" sz="2000" dirty="0"/>
              <a:t>The ATAR is calculated using the scaled marks of 10 units of ATAR courses: </a:t>
            </a:r>
          </a:p>
          <a:p>
            <a:pPr marL="702900" lvl="1" indent="-342900">
              <a:buFont typeface="Arial" panose="020B0604020202020204" pitchFamily="34" charset="0"/>
              <a:buChar char="‒"/>
            </a:pPr>
            <a:r>
              <a:rPr lang="en-US" sz="2000" dirty="0"/>
              <a:t>The best 2 units of English</a:t>
            </a:r>
          </a:p>
          <a:p>
            <a:pPr marL="702900" lvl="1" indent="-342900">
              <a:buFont typeface="Arial" panose="020B0604020202020204" pitchFamily="34" charset="0"/>
              <a:buChar char="‒"/>
            </a:pPr>
            <a:r>
              <a:rPr lang="en-US" sz="2000" dirty="0"/>
              <a:t>The best 8 of the remaining units</a:t>
            </a:r>
          </a:p>
          <a:p>
            <a:pPr lvl="1" indent="0">
              <a:buNone/>
            </a:pPr>
            <a:r>
              <a:rPr lang="en-US" sz="2000" dirty="0"/>
              <a:t>     (can include up to 2 units of Category B courses)</a:t>
            </a:r>
          </a:p>
        </p:txBody>
      </p:sp>
      <p:graphicFrame>
        <p:nvGraphicFramePr>
          <p:cNvPr id="14" name="Group 56">
            <a:extLst>
              <a:ext uri="{FF2B5EF4-FFF2-40B4-BE49-F238E27FC236}">
                <a16:creationId xmlns:a16="http://schemas.microsoft.com/office/drawing/2014/main" id="{891ADCA6-B754-486F-B11B-B04CCE501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58825"/>
              </p:ext>
            </p:extLst>
          </p:nvPr>
        </p:nvGraphicFramePr>
        <p:xfrm>
          <a:off x="467544" y="3341506"/>
          <a:ext cx="6434525" cy="886428"/>
        </p:xfrm>
        <a:graphic>
          <a:graphicData uri="http://schemas.openxmlformats.org/drawingml/2006/table">
            <a:tbl>
              <a:tblPr/>
              <a:tblGrid>
                <a:gridCol w="651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9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45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86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 </a:t>
                      </a:r>
                      <a:r>
                        <a:rPr kumimoji="0" lang="en-A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(English)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 </a:t>
                      </a:r>
                      <a:r>
                        <a:rPr kumimoji="0" lang="en-A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(English)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2F06289-7106-4F64-B0B8-695F7456A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16485"/>
              </p:ext>
            </p:extLst>
          </p:nvPr>
        </p:nvGraphicFramePr>
        <p:xfrm>
          <a:off x="6900347" y="3341506"/>
          <a:ext cx="1776109" cy="886428"/>
        </p:xfrm>
        <a:graphic>
          <a:graphicData uri="http://schemas.openxmlformats.org/drawingml/2006/table">
            <a:tbl>
              <a:tblPr/>
              <a:tblGrid>
                <a:gridCol w="984021">
                  <a:extLst>
                    <a:ext uri="{9D8B030D-6E8A-4147-A177-3AD203B41FA5}">
                      <a16:colId xmlns:a16="http://schemas.microsoft.com/office/drawing/2014/main" val="15638620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0297065"/>
                    </a:ext>
                  </a:extLst>
                </a:gridCol>
              </a:tblGrid>
              <a:tr h="886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charset="0"/>
                        </a:rPr>
                        <a:t>1 unit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2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3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6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6" y="13537"/>
            <a:ext cx="8496944" cy="857250"/>
          </a:xfrm>
        </p:spPr>
        <p:txBody>
          <a:bodyPr/>
          <a:lstStyle/>
          <a:p>
            <a:r>
              <a:rPr lang="en-US" dirty="0"/>
              <a:t>2019 HSC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69" y="870787"/>
            <a:ext cx="8496944" cy="324082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This tables show data for selected courses from the 2019 HSC.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18321"/>
              </p:ext>
            </p:extLst>
          </p:nvPr>
        </p:nvGraphicFramePr>
        <p:xfrm>
          <a:off x="251520" y="1203598"/>
          <a:ext cx="8732156" cy="26162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8222998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647">
                <a:tc>
                  <a:txBody>
                    <a:bodyPr/>
                    <a:lstStyle/>
                    <a:p>
                      <a:r>
                        <a:rPr lang="en-US" sz="1400" dirty="0"/>
                        <a:t>Category A Subject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Median Band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Median Mark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HSC Mean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Scaled Mean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Max. ATAR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67">
                <a:tc>
                  <a:txBody>
                    <a:bodyPr/>
                    <a:lstStyle/>
                    <a:p>
                      <a:r>
                        <a:rPr lang="en-US" sz="1400" dirty="0"/>
                        <a:t>Industrial Technology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69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68.6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34.2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98.25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67">
                <a:tc>
                  <a:txBody>
                    <a:bodyPr/>
                    <a:lstStyle/>
                    <a:p>
                      <a:r>
                        <a:rPr lang="en-US" sz="1400" dirty="0"/>
                        <a:t>Business Studies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72.6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48.0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99.95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English Advanced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81.2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63.8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99.95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Visual</a:t>
                      </a:r>
                      <a:r>
                        <a:rPr lang="en-US" sz="1400" baseline="0" dirty="0"/>
                        <a:t> Arts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80.2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44.6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99.80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640648"/>
                  </a:ext>
                </a:extLst>
              </a:tr>
              <a:tr h="301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Mathematics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79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78.4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62.2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99.95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558524"/>
                  </a:ext>
                </a:extLst>
              </a:tr>
              <a:tr h="301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Physics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73.6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61.0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99.95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221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0F4723-2107-4BC3-ABB1-3ABF3958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49019"/>
              </p:ext>
            </p:extLst>
          </p:nvPr>
        </p:nvGraphicFramePr>
        <p:xfrm>
          <a:off x="251520" y="3939902"/>
          <a:ext cx="871296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8222998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Category B Subject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Median Band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Median Mark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HSC Mean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Scaled Mean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Max. ATAR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E2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Hospitality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4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74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72.8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38.6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97.65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2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8">
      <a:dk1>
        <a:sysClr val="windowText" lastClr="000000"/>
      </a:dk1>
      <a:lt1>
        <a:sysClr val="window" lastClr="FFFFFF"/>
      </a:lt1>
      <a:dk2>
        <a:srgbClr val="1E2245"/>
      </a:dk2>
      <a:lt2>
        <a:srgbClr val="E7E6E6"/>
      </a:lt2>
      <a:accent1>
        <a:srgbClr val="5FB846"/>
      </a:accent1>
      <a:accent2>
        <a:srgbClr val="384049"/>
      </a:accent2>
      <a:accent3>
        <a:srgbClr val="868A90"/>
      </a:accent3>
      <a:accent4>
        <a:srgbClr val="49BBBD"/>
      </a:accent4>
      <a:accent5>
        <a:srgbClr val="1C75BC"/>
      </a:accent5>
      <a:accent6>
        <a:srgbClr val="A64995"/>
      </a:accent6>
      <a:hlink>
        <a:srgbClr val="4F53FF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UAC">
      <a:dk1>
        <a:srgbClr val="384049"/>
      </a:dk1>
      <a:lt1>
        <a:srgbClr val="DADADA"/>
      </a:lt1>
      <a:dk2>
        <a:srgbClr val="1E2245"/>
      </a:dk2>
      <a:lt2>
        <a:srgbClr val="5FB846"/>
      </a:lt2>
      <a:accent1>
        <a:srgbClr val="868A90"/>
      </a:accent1>
      <a:accent2>
        <a:srgbClr val="A3A9AC"/>
      </a:accent2>
      <a:accent3>
        <a:srgbClr val="49BBBD"/>
      </a:accent3>
      <a:accent4>
        <a:srgbClr val="1C75BC"/>
      </a:accent4>
      <a:accent5>
        <a:srgbClr val="A64995"/>
      </a:accent5>
      <a:accent6>
        <a:srgbClr val="FF3366"/>
      </a:accent6>
      <a:hlink>
        <a:srgbClr val="FF9933"/>
      </a:hlink>
      <a:folHlink>
        <a:srgbClr val="FBC200"/>
      </a:folHlink>
    </a:clrScheme>
    <a:fontScheme name="Default Design">
      <a:majorFont>
        <a:latin typeface="Gill Sans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v1 [Compatibility Mode]" id="{5EB64D9F-26A5-4E71-AE26-402F3B1BB4FB}" vid="{727D19B6-E555-4044-849B-00C66D49B2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1203</Words>
  <Application>Microsoft Office PowerPoint</Application>
  <PresentationFormat>On-screen Show (16:9)</PresentationFormat>
  <Paragraphs>313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.AppleSystemUIFont</vt:lpstr>
      <vt:lpstr>Arial</vt:lpstr>
      <vt:lpstr>Calibri</vt:lpstr>
      <vt:lpstr>Gill Sans</vt:lpstr>
      <vt:lpstr>Gill Sans MT</vt:lpstr>
      <vt:lpstr>Wingdings</vt:lpstr>
      <vt:lpstr>Custom Design</vt:lpstr>
      <vt:lpstr>Default Design</vt:lpstr>
      <vt:lpstr>PowerPoint Presentation</vt:lpstr>
      <vt:lpstr>WHAT IS UAC?</vt:lpstr>
      <vt:lpstr>THE ATAR</vt:lpstr>
      <vt:lpstr>HSC vs ATAR</vt:lpstr>
      <vt:lpstr>WHAT IS THE ATAR?</vt:lpstr>
      <vt:lpstr> THE ATAR AND SCALING</vt:lpstr>
      <vt:lpstr>THE ATAR AND SCALING</vt:lpstr>
      <vt:lpstr>ATAR CALCULATION</vt:lpstr>
      <vt:lpstr>2019 HSC</vt:lpstr>
      <vt:lpstr>MEET FRED &amp; LAURA</vt:lpstr>
      <vt:lpstr>APPLYING THROUGH UAC</vt:lpstr>
      <vt:lpstr>PowerPoint Presentation</vt:lpstr>
      <vt:lpstr>APPLYING TO UNI</vt:lpstr>
      <vt:lpstr>PREPARE</vt:lpstr>
      <vt:lpstr>APPLY</vt:lpstr>
      <vt:lpstr>PowerPoint Presentation</vt:lpstr>
      <vt:lpstr>EDUCATIONAL ACCESS SCHEMES</vt:lpstr>
      <vt:lpstr>SCHOOLS RECOMMENDATION SCHEMES</vt:lpstr>
      <vt:lpstr>EQUITY SCHOLARSHIPS</vt:lpstr>
      <vt:lpstr>MANAGE</vt:lpstr>
      <vt:lpstr>SELECTION RANK</vt:lpstr>
      <vt:lpstr>ADJUSTMENT FACTORS</vt:lpstr>
      <vt:lpstr>ADJUSTMENT FACTORS &amp; LOWEST SELECTION RANK</vt:lpstr>
      <vt:lpstr>CHANGE OF PREFERENCES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Trudy Noller</dc:creator>
  <cp:lastModifiedBy>Harvey, Cecilia</cp:lastModifiedBy>
  <cp:revision>8</cp:revision>
  <dcterms:created xsi:type="dcterms:W3CDTF">2020-03-11T01:35:06Z</dcterms:created>
  <dcterms:modified xsi:type="dcterms:W3CDTF">2021-03-29T02:45:42Z</dcterms:modified>
</cp:coreProperties>
</file>